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60" r:id="rId3"/>
    <p:sldId id="262" r:id="rId4"/>
    <p:sldId id="263" r:id="rId5"/>
    <p:sldId id="264" r:id="rId6"/>
    <p:sldId id="280" r:id="rId7"/>
    <p:sldId id="281" r:id="rId8"/>
    <p:sldId id="285" r:id="rId9"/>
    <p:sldId id="291" r:id="rId10"/>
    <p:sldId id="286" r:id="rId11"/>
    <p:sldId id="290" r:id="rId12"/>
    <p:sldId id="282" r:id="rId13"/>
    <p:sldId id="284" r:id="rId14"/>
    <p:sldId id="283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/>
    <p:restoredTop sz="94638"/>
  </p:normalViewPr>
  <p:slideViewPr>
    <p:cSldViewPr snapToGrid="0" snapToObjects="1" showGuides="1">
      <p:cViewPr varScale="1">
        <p:scale>
          <a:sx n="109" d="100"/>
          <a:sy n="109" d="100"/>
        </p:scale>
        <p:origin x="44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5C02B-2659-134B-9A3C-BFB66BD71821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F2F48-6E85-4D44-B8A1-FDF4AF0E1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759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1C882140-8B77-B741-BC9E-BC4FE83096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FDFFD266-207A-8247-8F2D-68056E0E21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93BBC03A-97F4-0B4A-9948-5D484D66CE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7A8D216-D925-644F-94F4-136315A22182}" type="slidenum">
              <a:rPr lang="en-US" altLang="fr-FR" smtClean="0"/>
              <a:pPr>
                <a:spcBef>
                  <a:spcPct val="0"/>
                </a:spcBef>
              </a:pPr>
              <a:t>10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21481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6CB90579-EDB5-B945-9790-6D1B62EFD9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CF1B4F5F-6AE0-7D4A-AEA8-0EC29CABA6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114C2A65-8571-EF43-B037-00B634B63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D2DA417-50B5-464E-AE76-4B9A631E212D}" type="slidenum">
              <a:rPr lang="en-US" altLang="fr-FR" smtClean="0"/>
              <a:pPr>
                <a:spcBef>
                  <a:spcPct val="0"/>
                </a:spcBef>
              </a:pPr>
              <a:t>12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09705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5994-DE47-2643-B6E7-A5F50EBEBDFE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9142-EBD6-5748-8C48-ACD54D34F4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72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5994-DE47-2643-B6E7-A5F50EBEBDFE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9142-EBD6-5748-8C48-ACD54D34F4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51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5994-DE47-2643-B6E7-A5F50EBEBDFE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9142-EBD6-5748-8C48-ACD54D34F4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60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5994-DE47-2643-B6E7-A5F50EBEBDFE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9142-EBD6-5748-8C48-ACD54D34F4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22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5994-DE47-2643-B6E7-A5F50EBEBDFE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9142-EBD6-5748-8C48-ACD54D34F4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28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5994-DE47-2643-B6E7-A5F50EBEBDFE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9142-EBD6-5748-8C48-ACD54D34F4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5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5994-DE47-2643-B6E7-A5F50EBEBDFE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9142-EBD6-5748-8C48-ACD54D34F4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1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5994-DE47-2643-B6E7-A5F50EBEBDFE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9142-EBD6-5748-8C48-ACD54D34F4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67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5994-DE47-2643-B6E7-A5F50EBEBDFE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9142-EBD6-5748-8C48-ACD54D34F4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66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5994-DE47-2643-B6E7-A5F50EBEBDFE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9142-EBD6-5748-8C48-ACD54D34F4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44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5994-DE47-2643-B6E7-A5F50EBEBDFE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69142-EBD6-5748-8C48-ACD54D34F4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47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25994-DE47-2643-B6E7-A5F50EBEBDFE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69142-EBD6-5748-8C48-ACD54D34F4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1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tboake.com/steel/skyscraper_chicago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resource/g3701p.rr005950/?r=-0.447,0.137,1.588,0.784,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etrocosm.com/animated-immigration-map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24541" y="2735108"/>
            <a:ext cx="9959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spc="130" dirty="0">
                <a:latin typeface="Gill Sans" panose="020B0502020104020203" pitchFamily="34" charset="-79"/>
                <a:ea typeface="Hiragino Mincho Pro W3" charset="-128"/>
                <a:cs typeface="Gill Sans" panose="020B0502020104020203" pitchFamily="34" charset="-79"/>
              </a:rPr>
              <a:t>The long 20th </a:t>
            </a:r>
            <a:r>
              <a:rPr lang="fr-FR" sz="4000" spc="130" dirty="0" err="1">
                <a:latin typeface="Gill Sans" panose="020B0502020104020203" pitchFamily="34" charset="-79"/>
                <a:ea typeface="Hiragino Mincho Pro W3" charset="-128"/>
                <a:cs typeface="Gill Sans" panose="020B0502020104020203" pitchFamily="34" charset="-79"/>
              </a:rPr>
              <a:t>century</a:t>
            </a:r>
            <a:r>
              <a:rPr lang="fr-FR" sz="4000" spc="130" dirty="0">
                <a:latin typeface="Gill Sans" panose="020B0502020104020203" pitchFamily="34" charset="-79"/>
                <a:ea typeface="Hiragino Mincho Pro W3" charset="-128"/>
                <a:cs typeface="Gill Sans" panose="020B0502020104020203" pitchFamily="34" charset="-79"/>
              </a:rPr>
              <a:t> in the United States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586133" y="2624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291745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>
            <a:extLst>
              <a:ext uri="{FF2B5EF4-FFF2-40B4-BE49-F238E27FC236}">
                <a16:creationId xmlns:a16="http://schemas.microsoft.com/office/drawing/2014/main" id="{F6420F17-9DCB-B04C-AC89-81D38543A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242156"/>
            <a:ext cx="4540006" cy="589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>
            <a:extLst>
              <a:ext uri="{FF2B5EF4-FFF2-40B4-BE49-F238E27FC236}">
                <a16:creationId xmlns:a16="http://schemas.microsoft.com/office/drawing/2014/main" id="{AF0D4DD0-25ED-D44B-A6D4-A6A2B68F6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353" y="6259757"/>
            <a:ext cx="29558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dirty="0">
                <a:latin typeface="Gill Sans" panose="020B0502020104020203" pitchFamily="34" charset="-79"/>
                <a:cs typeface="Gill Sans" panose="020B0502020104020203" pitchFamily="34" charset="-79"/>
              </a:rPr>
              <a:t>The Flatiron Building, ca 1903</a:t>
            </a:r>
          </a:p>
        </p:txBody>
      </p:sp>
    </p:spTree>
    <p:extLst>
      <p:ext uri="{BB962C8B-B14F-4D97-AF65-F5344CB8AC3E}">
        <p14:creationId xmlns:p14="http://schemas.microsoft.com/office/powerpoint/2010/main" val="2298040036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>
            <a:extLst>
              <a:ext uri="{FF2B5EF4-FFF2-40B4-BE49-F238E27FC236}">
                <a16:creationId xmlns:a16="http://schemas.microsoft.com/office/drawing/2014/main" id="{5856D70A-7815-3B42-81D1-D117ABC3E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188913"/>
            <a:ext cx="4503738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2">
            <a:extLst>
              <a:ext uri="{FF2B5EF4-FFF2-40B4-BE49-F238E27FC236}">
                <a16:creationId xmlns:a16="http://schemas.microsoft.com/office/drawing/2014/main" id="{DBBF56A6-0745-4349-917C-743764E87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679" y="6396039"/>
            <a:ext cx="3716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dirty="0">
                <a:latin typeface="Gill Sans" panose="020B0502020104020203" pitchFamily="34" charset="-79"/>
                <a:cs typeface="Gill Sans" panose="020B0502020104020203" pitchFamily="34" charset="-79"/>
              </a:rPr>
              <a:t>Chicago Masonic Temple (1892-1939)</a:t>
            </a:r>
          </a:p>
        </p:txBody>
      </p:sp>
    </p:spTree>
    <p:extLst>
      <p:ext uri="{BB962C8B-B14F-4D97-AF65-F5344CB8AC3E}">
        <p14:creationId xmlns:p14="http://schemas.microsoft.com/office/powerpoint/2010/main" val="107539349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id="{5DF142B0-93E4-AC40-80A9-BA46C1FA7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143" y="306388"/>
            <a:ext cx="8113713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2">
            <a:extLst>
              <a:ext uri="{FF2B5EF4-FFF2-40B4-BE49-F238E27FC236}">
                <a16:creationId xmlns:a16="http://schemas.microsoft.com/office/drawing/2014/main" id="{1E575810-E6A1-BF4B-B14E-D154F37F9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099" y="6431085"/>
            <a:ext cx="9121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dirty="0">
                <a:latin typeface="Gill Sans" panose="020B0502020104020203" pitchFamily="34" charset="-79"/>
                <a:cs typeface="Gill Sans" panose="020B0502020104020203" pitchFamily="34" charset="-79"/>
              </a:rPr>
              <a:t>ca 1906</a:t>
            </a:r>
          </a:p>
        </p:txBody>
      </p:sp>
    </p:spTree>
    <p:extLst>
      <p:ext uri="{BB962C8B-B14F-4D97-AF65-F5344CB8AC3E}">
        <p14:creationId xmlns:p14="http://schemas.microsoft.com/office/powerpoint/2010/main" val="3565701002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>
            <a:extLst>
              <a:ext uri="{FF2B5EF4-FFF2-40B4-BE49-F238E27FC236}">
                <a16:creationId xmlns:a16="http://schemas.microsoft.com/office/drawing/2014/main" id="{B16C48FB-4965-4E4F-BFB7-492F76918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889000"/>
            <a:ext cx="67945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141140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3">
            <a:extLst>
              <a:ext uri="{FF2B5EF4-FFF2-40B4-BE49-F238E27FC236}">
                <a16:creationId xmlns:a16="http://schemas.microsoft.com/office/drawing/2014/main" id="{1C45AE11-D96A-D442-975F-F4950B1CE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325" y="6396039"/>
            <a:ext cx="5627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fr-FR" sz="1400" dirty="0">
              <a:latin typeface="Century Gothic" panose="020B0502020202020204" pitchFamily="34" charset="0"/>
            </a:endParaRPr>
          </a:p>
        </p:txBody>
      </p:sp>
      <p:sp>
        <p:nvSpPr>
          <p:cNvPr id="29698" name="TextBox 1">
            <a:extLst>
              <a:ext uri="{FF2B5EF4-FFF2-40B4-BE49-F238E27FC236}">
                <a16:creationId xmlns:a16="http://schemas.microsoft.com/office/drawing/2014/main" id="{64325070-0ABA-1748-ADDC-E4DEDF11F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938" y="5236552"/>
            <a:ext cx="5424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fr-FR" sz="1800" dirty="0">
                <a:latin typeface="Gill Sans" panose="020B0502020104020203" pitchFamily="34" charset="-79"/>
                <a:cs typeface="Gill Sans" panose="020B0502020104020203" pitchFamily="34" charset="-79"/>
                <a:hlinkClick r:id="rId2"/>
              </a:rPr>
              <a:t>http://www.tboake.com/steel/skyscraper_chicago.html</a:t>
            </a:r>
            <a:endParaRPr lang="en-US" altLang="fr-FR" sz="18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3913F026-6C76-EA40-BA2C-CF0D52B0D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1006842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32983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fr-FR" sz="3600" dirty="0">
                <a:latin typeface="Gill Sans" panose="020B0502020104020203" pitchFamily="34" charset="-79"/>
                <a:ea typeface="Hiragino Mincho Pro W3" charset="-128"/>
                <a:cs typeface="Gill Sans" panose="020B0502020104020203" pitchFamily="34" charset="-79"/>
              </a:rPr>
              <a:t>#1. The Post Civil </a:t>
            </a:r>
            <a:r>
              <a:rPr lang="fr-FR" sz="3600" dirty="0" err="1">
                <a:latin typeface="Gill Sans" panose="020B0502020104020203" pitchFamily="34" charset="-79"/>
                <a:ea typeface="Hiragino Mincho Pro W3" charset="-128"/>
                <a:cs typeface="Gill Sans" panose="020B0502020104020203" pitchFamily="34" charset="-79"/>
              </a:rPr>
              <a:t>War</a:t>
            </a:r>
            <a:r>
              <a:rPr lang="fr-FR" sz="3600" dirty="0">
                <a:latin typeface="Gill Sans" panose="020B0502020104020203" pitchFamily="34" charset="-79"/>
                <a:ea typeface="Hiragino Mincho Pro W3" charset="-128"/>
                <a:cs typeface="Gill Sans" panose="020B0502020104020203" pitchFamily="34" charset="-79"/>
              </a:rPr>
              <a:t> </a:t>
            </a:r>
            <a:r>
              <a:rPr lang="fr-FR" sz="3600" dirty="0" err="1">
                <a:latin typeface="Gill Sans" panose="020B0502020104020203" pitchFamily="34" charset="-79"/>
                <a:ea typeface="Hiragino Mincho Pro W3" charset="-128"/>
                <a:cs typeface="Gill Sans" panose="020B0502020104020203" pitchFamily="34" charset="-79"/>
              </a:rPr>
              <a:t>Years</a:t>
            </a:r>
            <a:r>
              <a:rPr lang="fr-FR" sz="3600" dirty="0">
                <a:latin typeface="Gill Sans" panose="020B0502020104020203" pitchFamily="34" charset="-79"/>
                <a:ea typeface="Hiragino Mincho Pro W3" charset="-128"/>
                <a:cs typeface="Gill Sans" panose="020B0502020104020203" pitchFamily="34" charset="-79"/>
              </a:rPr>
              <a:t> </a:t>
            </a:r>
            <a:r>
              <a:rPr lang="en-GB" sz="3600" dirty="0">
                <a:latin typeface="Gill Sans" panose="020B0502020104020203" pitchFamily="34" charset="-79"/>
                <a:ea typeface="Hiragino Mincho Pro W3" charset="-128"/>
                <a:cs typeface="Gill Sans" panose="020B0502020104020203" pitchFamily="34" charset="-79"/>
              </a:rPr>
              <a:t>and the Turn of the Century (1870s-1917)</a:t>
            </a:r>
            <a:br>
              <a:rPr lang="fr-FR" sz="3600" dirty="0">
                <a:latin typeface="Gill Sans" panose="020B0502020104020203" pitchFamily="34" charset="-79"/>
                <a:ea typeface="Hiragino Mincho Pro W3" charset="-128"/>
                <a:cs typeface="Gill Sans" panose="020B0502020104020203" pitchFamily="34" charset="-79"/>
              </a:rPr>
            </a:br>
            <a:endParaRPr lang="fr-FR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ill Sans" panose="020B0502020104020203" pitchFamily="34" charset="-79"/>
                <a:ea typeface="Hiragino Mincho Pro W3" charset="-128"/>
                <a:cs typeface="Gill Sans" panose="020B0502020104020203" pitchFamily="34" charset="-79"/>
              </a:rPr>
              <a:t>Social forces at play in the “Gilded Age”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Gill Sans" panose="020B0502020104020203" pitchFamily="34" charset="-79"/>
                <a:ea typeface="Hiragino Mincho Pro W3" charset="-128"/>
                <a:cs typeface="Gill Sans" panose="020B0502020104020203" pitchFamily="34" charset="-79"/>
              </a:rPr>
              <a:t>Industry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Gill Sans" panose="020B0502020104020203" pitchFamily="34" charset="-79"/>
                <a:ea typeface="Hiragino Mincho Pro W3" charset="-128"/>
                <a:cs typeface="Gill Sans" panose="020B0502020104020203" pitchFamily="34" charset="-79"/>
              </a:rPr>
              <a:t>Immigration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Gill Sans" panose="020B0502020104020203" pitchFamily="34" charset="-79"/>
                <a:ea typeface="Hiragino Mincho Pro W3" charset="-128"/>
                <a:cs typeface="Gill Sans" panose="020B0502020104020203" pitchFamily="34" charset="-79"/>
              </a:rPr>
              <a:t>Cities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>
                <a:latin typeface="Gill Sans" panose="020B0502020104020203" pitchFamily="34" charset="-79"/>
                <a:ea typeface="Hiragino Mincho Pro W3" charset="-128"/>
                <a:cs typeface="Gill Sans" panose="020B0502020104020203" pitchFamily="34" charset="-79"/>
              </a:rPr>
              <a:t>Populism and Progressivism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Gill Sans" panose="020B0502020104020203" pitchFamily="34" charset="-79"/>
                <a:ea typeface="Hiragino Mincho Pro W3" charset="-128"/>
                <a:cs typeface="Gill Sans" panose="020B0502020104020203" pitchFamily="34" charset="-79"/>
              </a:rPr>
              <a:t>The price of the Gilded Age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>
                <a:latin typeface="Gill Sans" panose="020B0502020104020203" pitchFamily="34" charset="-79"/>
                <a:ea typeface="Hiragino Mincho Pro W3" charset="-128"/>
                <a:cs typeface="Gill Sans" panose="020B0502020104020203" pitchFamily="34" charset="-79"/>
              </a:rPr>
              <a:t>The </a:t>
            </a:r>
            <a:r>
              <a:rPr lang="en-US" dirty="0">
                <a:latin typeface="Gill Sans" panose="020B0502020104020203" pitchFamily="34" charset="-79"/>
                <a:ea typeface="Hiragino Mincho Pro W3" charset="-128"/>
                <a:cs typeface="Gill Sans" panose="020B0502020104020203" pitchFamily="34" charset="-79"/>
              </a:rPr>
              <a:t>Progressive movement</a:t>
            </a:r>
            <a:endParaRPr lang="en-US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677267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1EAFFDB-BCAB-4640-BD6C-4825D2CE1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43" y="206479"/>
            <a:ext cx="5922247" cy="413064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F17D55B-96E3-C449-84C3-F32AD2D83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336" y="2436229"/>
            <a:ext cx="6005822" cy="423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7956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9B5EA8-262F-0F4F-A47B-8D7BACA2F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29" y="236537"/>
            <a:ext cx="914400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64511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0288021B-9F91-FA43-A299-F3B950627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71" y="0"/>
            <a:ext cx="8224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5F5468B-47B3-0B4E-9A93-FEC4D389021B}"/>
              </a:ext>
            </a:extLst>
          </p:cNvPr>
          <p:cNvSpPr txBox="1"/>
          <p:nvPr/>
        </p:nvSpPr>
        <p:spPr>
          <a:xfrm>
            <a:off x="10521723" y="5214257"/>
            <a:ext cx="127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latin typeface="Gill Sans" panose="020B0502020104020203" pitchFamily="34" charset="-79"/>
                <a:cs typeface="Gill Sans" panose="020B0502020104020203" pitchFamily="34" charset="-79"/>
              </a:rPr>
              <a:t>See</a:t>
            </a:r>
            <a:r>
              <a:rPr lang="fr-FR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fr-FR" dirty="0" err="1">
                <a:latin typeface="Gill Sans" panose="020B0502020104020203" pitchFamily="34" charset="-79"/>
                <a:cs typeface="Gill Sans" panose="020B0502020104020203" pitchFamily="34" charset="-79"/>
              </a:rPr>
              <a:t>also</a:t>
            </a:r>
            <a:r>
              <a:rPr lang="fr-FR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fr-FR" dirty="0" err="1">
                <a:latin typeface="Gill Sans" panose="020B0502020104020203" pitchFamily="34" charset="-79"/>
                <a:cs typeface="Gill Sans" panose="020B0502020104020203" pitchFamily="34" charset="-79"/>
                <a:hlinkClick r:id="rId3"/>
              </a:rPr>
              <a:t>this</a:t>
            </a:r>
            <a:r>
              <a:rPr lang="fr-FR" dirty="0">
                <a:latin typeface="Gill Sans" panose="020B0502020104020203" pitchFamily="34" charset="-79"/>
                <a:cs typeface="Gill Sans" panose="020B0502020104020203" pitchFamily="34" charset="-79"/>
                <a:hlinkClick r:id="rId3"/>
              </a:rPr>
              <a:t> </a:t>
            </a:r>
            <a:r>
              <a:rPr lang="fr-FR" dirty="0" err="1">
                <a:latin typeface="Gill Sans" panose="020B0502020104020203" pitchFamily="34" charset="-79"/>
                <a:cs typeface="Gill Sans" panose="020B0502020104020203" pitchFamily="34" charset="-79"/>
                <a:hlinkClick r:id="rId3"/>
              </a:rPr>
              <a:t>map</a:t>
            </a:r>
            <a:endParaRPr lang="fr-FR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76022217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>
            <a:extLst>
              <a:ext uri="{FF2B5EF4-FFF2-40B4-BE49-F238E27FC236}">
                <a16:creationId xmlns:a16="http://schemas.microsoft.com/office/drawing/2014/main" id="{4726B0C9-C086-D643-9461-3405E6D3C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6201"/>
            <a:ext cx="91440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09212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6EB4394B-5A63-6F46-86A9-1A1F50485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4" y="499827"/>
            <a:ext cx="7261225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D916521-A26E-7B45-B9CF-B0663AC180F6}"/>
              </a:ext>
            </a:extLst>
          </p:cNvPr>
          <p:cNvSpPr txBox="1"/>
          <p:nvPr/>
        </p:nvSpPr>
        <p:spPr>
          <a:xfrm>
            <a:off x="5116286" y="6127340"/>
            <a:ext cx="2441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hlinkClick r:id="rId3"/>
              </a:rPr>
              <a:t>Immigration </a:t>
            </a:r>
            <a:r>
              <a:rPr lang="fr-FR" sz="2400" dirty="0" err="1">
                <a:hlinkClick r:id="rId3"/>
              </a:rPr>
              <a:t>flows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1131686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6A6DC7D2-1FFD-5C44-9064-5774A3660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293688"/>
            <a:ext cx="2514600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>
            <a:extLst>
              <a:ext uri="{FF2B5EF4-FFF2-40B4-BE49-F238E27FC236}">
                <a16:creationId xmlns:a16="http://schemas.microsoft.com/office/drawing/2014/main" id="{1B259CF2-9D79-4444-B06C-283C9C40F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318844"/>
            <a:ext cx="2082800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>
            <a:extLst>
              <a:ext uri="{FF2B5EF4-FFF2-40B4-BE49-F238E27FC236}">
                <a16:creationId xmlns:a16="http://schemas.microsoft.com/office/drawing/2014/main" id="{FA229936-C561-BA4A-900E-7594ED340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49" y="341679"/>
            <a:ext cx="2822575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">
            <a:extLst>
              <a:ext uri="{FF2B5EF4-FFF2-40B4-BE49-F238E27FC236}">
                <a16:creationId xmlns:a16="http://schemas.microsoft.com/office/drawing/2014/main" id="{B47D7E7E-9BCB-144A-B442-5A46EBB1D8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1" y="3729528"/>
            <a:ext cx="218916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ZoneTexte 1">
            <a:extLst>
              <a:ext uri="{FF2B5EF4-FFF2-40B4-BE49-F238E27FC236}">
                <a16:creationId xmlns:a16="http://schemas.microsoft.com/office/drawing/2014/main" id="{25E9DCD0-31E4-174F-8827-AC1A7E367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2123" y="3417888"/>
            <a:ext cx="195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Gill Sans" panose="020B0502020104020203" pitchFamily="34" charset="-79"/>
                <a:cs typeface="Gill Sans" panose="020B0502020104020203" pitchFamily="34" charset="-79"/>
              </a:rPr>
              <a:t>John D. Rockefeller</a:t>
            </a:r>
          </a:p>
        </p:txBody>
      </p:sp>
      <p:sp>
        <p:nvSpPr>
          <p:cNvPr id="22535" name="ZoneTexte 4">
            <a:extLst>
              <a:ext uri="{FF2B5EF4-FFF2-40B4-BE49-F238E27FC236}">
                <a16:creationId xmlns:a16="http://schemas.microsoft.com/office/drawing/2014/main" id="{9A14DD15-9817-EA44-B45A-5D128020E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314" y="3417889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2536" name="ZoneTexte 1">
            <a:extLst>
              <a:ext uri="{FF2B5EF4-FFF2-40B4-BE49-F238E27FC236}">
                <a16:creationId xmlns:a16="http://schemas.microsoft.com/office/drawing/2014/main" id="{FA7F2CC0-CD14-2F48-BCD0-80E2F30E8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514" y="3308350"/>
            <a:ext cx="18340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Gill Sans" panose="020B0502020104020203" pitchFamily="34" charset="-79"/>
                <a:cs typeface="Gill Sans" panose="020B0502020104020203" pitchFamily="34" charset="-79"/>
              </a:rPr>
              <a:t>Andrew Carnegie</a:t>
            </a:r>
          </a:p>
        </p:txBody>
      </p:sp>
      <p:sp>
        <p:nvSpPr>
          <p:cNvPr id="22537" name="ZoneTexte 1">
            <a:extLst>
              <a:ext uri="{FF2B5EF4-FFF2-40B4-BE49-F238E27FC236}">
                <a16:creationId xmlns:a16="http://schemas.microsoft.com/office/drawing/2014/main" id="{F9142A2C-81DD-014D-A22C-745E76651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951" y="3387725"/>
            <a:ext cx="2271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Gill Sans" panose="020B0502020104020203" pitchFamily="34" charset="-79"/>
                <a:cs typeface="Gill Sans" panose="020B0502020104020203" pitchFamily="34" charset="-79"/>
              </a:rPr>
              <a:t>John </a:t>
            </a:r>
            <a:r>
              <a:rPr lang="fr-FR" altLang="fr-FR" sz="18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Pierpont</a:t>
            </a:r>
            <a:r>
              <a:rPr lang="fr-FR" altLang="fr-FR" sz="1800" dirty="0">
                <a:latin typeface="Gill Sans" panose="020B0502020104020203" pitchFamily="34" charset="-79"/>
                <a:cs typeface="Gill Sans" panose="020B0502020104020203" pitchFamily="34" charset="-79"/>
              </a:rPr>
              <a:t> Morgan</a:t>
            </a:r>
          </a:p>
        </p:txBody>
      </p:sp>
      <p:sp>
        <p:nvSpPr>
          <p:cNvPr id="22538" name="ZoneTexte 2">
            <a:extLst>
              <a:ext uri="{FF2B5EF4-FFF2-40B4-BE49-F238E27FC236}">
                <a16:creationId xmlns:a16="http://schemas.microsoft.com/office/drawing/2014/main" id="{63B09C59-53FE-3240-8FD2-E159006E0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689" y="5307013"/>
            <a:ext cx="2090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Gill Sans" panose="020B0502020104020203" pitchFamily="34" charset="-79"/>
                <a:cs typeface="Gill Sans" panose="020B0502020104020203" pitchFamily="34" charset="-79"/>
              </a:rPr>
              <a:t>Cornelius Vanderbilt</a:t>
            </a:r>
          </a:p>
        </p:txBody>
      </p:sp>
    </p:spTree>
    <p:extLst>
      <p:ext uri="{BB962C8B-B14F-4D97-AF65-F5344CB8AC3E}">
        <p14:creationId xmlns:p14="http://schemas.microsoft.com/office/powerpoint/2010/main" val="2827442001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5556433-2FC6-084D-B985-A175927DD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388" y="527267"/>
            <a:ext cx="6799223" cy="55850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59A9CB1-F585-AD44-9DCB-576D87B946C8}"/>
              </a:ext>
            </a:extLst>
          </p:cNvPr>
          <p:cNvSpPr txBox="1"/>
          <p:nvPr/>
        </p:nvSpPr>
        <p:spPr>
          <a:xfrm>
            <a:off x="1699846" y="6330463"/>
            <a:ext cx="8875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latin typeface="Gill Sans" panose="020B0502020104020203" pitchFamily="34" charset="-79"/>
                <a:cs typeface="Gill Sans" panose="020B0502020104020203" pitchFamily="34" charset="-79"/>
              </a:rPr>
              <a:t>In orange the places </a:t>
            </a:r>
            <a:r>
              <a:rPr lang="fr-FR" dirty="0" err="1">
                <a:latin typeface="Gill Sans" panose="020B0502020104020203" pitchFamily="34" charset="-79"/>
                <a:cs typeface="Gill Sans" panose="020B0502020104020203" pitchFamily="34" charset="-79"/>
              </a:rPr>
              <a:t>gaining</a:t>
            </a:r>
            <a:r>
              <a:rPr lang="fr-FR" dirty="0">
                <a:latin typeface="Gill Sans" panose="020B0502020104020203" pitchFamily="34" charset="-79"/>
                <a:cs typeface="Gill Sans" panose="020B0502020104020203" pitchFamily="34" charset="-79"/>
              </a:rPr>
              <a:t> Black population, in </a:t>
            </a:r>
            <a:r>
              <a:rPr lang="fr-FR" dirty="0" err="1">
                <a:latin typeface="Gill Sans" panose="020B0502020104020203" pitchFamily="34" charset="-79"/>
                <a:cs typeface="Gill Sans" panose="020B0502020104020203" pitchFamily="34" charset="-79"/>
              </a:rPr>
              <a:t>blue</a:t>
            </a:r>
            <a:r>
              <a:rPr lang="fr-FR" dirty="0">
                <a:latin typeface="Gill Sans" panose="020B0502020104020203" pitchFamily="34" charset="-79"/>
                <a:cs typeface="Gill Sans" panose="020B0502020104020203" pitchFamily="34" charset="-79"/>
              </a:rPr>
              <a:t>/</a:t>
            </a:r>
            <a:r>
              <a:rPr lang="fr-FR" dirty="0" err="1">
                <a:latin typeface="Gill Sans" panose="020B0502020104020203" pitchFamily="34" charset="-79"/>
                <a:cs typeface="Gill Sans" panose="020B0502020104020203" pitchFamily="34" charset="-79"/>
              </a:rPr>
              <a:t>purple</a:t>
            </a:r>
            <a:r>
              <a:rPr lang="fr-FR">
                <a:latin typeface="Gill Sans" panose="020B0502020104020203" pitchFamily="34" charset="-79"/>
                <a:cs typeface="Gill Sans" panose="020B0502020104020203" pitchFamily="34" charset="-79"/>
              </a:rPr>
              <a:t> the places </a:t>
            </a:r>
            <a:r>
              <a:rPr lang="fr-FR" dirty="0" err="1">
                <a:latin typeface="Gill Sans" panose="020B0502020104020203" pitchFamily="34" charset="-79"/>
                <a:cs typeface="Gill Sans" panose="020B0502020104020203" pitchFamily="34" charset="-79"/>
              </a:rPr>
              <a:t>losing</a:t>
            </a:r>
            <a:r>
              <a:rPr lang="fr-FR" dirty="0">
                <a:latin typeface="Gill Sans" panose="020B0502020104020203" pitchFamily="34" charset="-79"/>
                <a:cs typeface="Gill Sans" panose="020B0502020104020203" pitchFamily="34" charset="-79"/>
              </a:rPr>
              <a:t> Black population</a:t>
            </a:r>
          </a:p>
        </p:txBody>
      </p:sp>
    </p:spTree>
    <p:extLst>
      <p:ext uri="{BB962C8B-B14F-4D97-AF65-F5344CB8AC3E}">
        <p14:creationId xmlns:p14="http://schemas.microsoft.com/office/powerpoint/2010/main" val="14275133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116</Words>
  <Application>Microsoft Macintosh PowerPoint</Application>
  <PresentationFormat>Grand écran</PresentationFormat>
  <Paragraphs>22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Gill Sans</vt:lpstr>
      <vt:lpstr>Thème Office</vt:lpstr>
      <vt:lpstr>Présentation PowerPoint</vt:lpstr>
      <vt:lpstr>#1. The Post Civil War Years and the Turn of the Century (1870s-1917)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Kempf</dc:creator>
  <cp:lastModifiedBy>Jean Kempf</cp:lastModifiedBy>
  <cp:revision>24</cp:revision>
  <dcterms:created xsi:type="dcterms:W3CDTF">2017-01-31T17:13:28Z</dcterms:created>
  <dcterms:modified xsi:type="dcterms:W3CDTF">2022-02-01T14:35:41Z</dcterms:modified>
</cp:coreProperties>
</file>