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81" r:id="rId5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83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36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331230-A875-6E4A-9133-9BEAE9894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C382C-725C-5449-8713-E6D7B80D5DE1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24F0AE-4CBF-5343-86B6-1A262167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D29BE8-B504-374F-92DC-36282ECD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4FC68-AB8C-A542-ACF6-5C1C13B4697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659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9C2AF7-876A-564C-B043-548011F1B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60C6F-171A-0F42-AF0B-595B6FD834B4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E7A42B-EE0D-8545-A947-B52824C1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7224F3-CB1F-2849-9F83-20BC03BB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35B05-ABFC-9049-A1E2-A9ECB302816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424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854C73-5066-EB45-BC56-683DCDFC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84FE6-3CEE-D34E-92E8-CC1A2A7079EB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90C1A0-BD6A-5949-BFDE-FA7220197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5F5C03-7758-1C49-88E1-C2573FAD0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26A04-132A-0048-A9F6-EFE561D9281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397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26BDD6-33DF-F441-B9FB-7EF5989E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C6FB-E835-7B49-9A07-A665484ADFD8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22DB6B-15A5-FA42-A8A7-677AEF7F8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AAD8DB-9093-BE47-824E-6923E0B15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6C3F9-4822-EE44-BF2B-3E83E51C2CB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990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B11351-1F4C-CF4D-8DD6-FD40CCCD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8AF03-EE4D-BD47-A5D7-E03210E7E15C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000FE7-2EF9-494A-BDFC-F47AF60AE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501C24-EF7E-064F-9E92-D254DA221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F5E95-D50D-AF45-BF23-65C8842E385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70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9F1B0BD-3417-FA40-84AB-31119972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FD0FA-15BC-294D-BC05-5F565CEEAFDE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225B754-1AB5-C545-BD4F-D9E61812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3164491-CF53-7943-9495-06F0068A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B19A5-6535-7749-A3D7-FB2936666E5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4071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6050B9F-ED0F-D94A-B022-BD000F65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302A3-0F63-7A43-85D8-2FD15618EF8D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AD1A75F9-7AA8-CE49-8F8D-630659457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2E62E547-5711-C94A-AF11-B14D571A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E14CD-4939-074E-937E-B3E9AF3EB50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584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FBC963EF-FEBB-AF4F-92A4-1EDDCD0F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C749-4CA8-1B4B-808A-CDB23117134D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85FB85B-E51D-6248-A999-D8FE831D0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BA79E8EB-145F-4E46-BA42-623AB691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68691-1064-484F-812B-2FDE45118B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9298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A00968BD-BD12-0342-9AA0-029EB3BB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BC3C-9847-E44F-96B4-61071EF3FC23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3E09F9B-F4B5-7248-8F53-B1B0BA49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575E7DE6-EAD7-4C4E-92B2-E41A42F6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5C883-069F-9541-B71A-526A044D0BD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8053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D1D6FA0-7573-6D45-B94D-E1DE0A1EB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1F679-6E87-D949-A3E2-9A2597E983CB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C01D8C1-F595-644B-A1DD-8970F68B9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8E18F85-7F5A-664B-96E4-F6884A26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0D324-881E-654C-9DE9-9C707A5E0D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914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084D3EF-8859-8740-98A2-3A62A5F2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08046-8188-9E4F-8B19-0518E456320C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911DFC9-4A24-EA48-A7FB-5C1BDC54B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FD87289-58F4-924D-BF89-8C06F841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45E7-744E-EF45-B425-D70C917C9A4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550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F6D8D9D1-B8A6-FB4F-8124-211132DD6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39FC0595-35B7-1D48-9DF8-1B5587635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810339-DF96-C944-BFAF-0A576DEC4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D06FB4-300E-914F-A0E6-A26C32CB45E6}" type="datetimeFigureOut">
              <a:rPr lang="fr-FR"/>
              <a:pPr>
                <a:defRPr/>
              </a:pPr>
              <a:t>01/03/2022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008659-364C-CF44-9DF4-A22DB1890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9AC46-8A8A-5A42-8BF5-36A7E54DC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B1CB0E1-0EF4-7F4C-8013-0CFF619F1BF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ZoneTexte 1">
            <a:extLst>
              <a:ext uri="{FF2B5EF4-FFF2-40B4-BE49-F238E27FC236}">
                <a16:creationId xmlns:a16="http://schemas.microsoft.com/office/drawing/2014/main" id="{EFC89C14-59E1-6B4F-8E8B-699F3F3CC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138" y="2827338"/>
            <a:ext cx="949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36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The long 20th century in the United States</a:t>
            </a:r>
          </a:p>
        </p:txBody>
      </p:sp>
      <p:sp>
        <p:nvSpPr>
          <p:cNvPr id="13314" name="ZoneTexte 2">
            <a:extLst>
              <a:ext uri="{FF2B5EF4-FFF2-40B4-BE49-F238E27FC236}">
                <a16:creationId xmlns:a16="http://schemas.microsoft.com/office/drawing/2014/main" id="{D766D117-FF2D-8342-8E26-4A6D3C1C6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6663" y="26241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784A67-A279-4942-8009-D12D0ED9A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fr-FR" altLang="fr-FR" sz="3600">
                <a:solidFill>
                  <a:srgbClr val="000000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#2. </a:t>
            </a:r>
            <a:r>
              <a:rPr lang="en-GB" altLang="fr-FR" sz="3600" b="1">
                <a:solidFill>
                  <a:srgbClr val="000000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The Return to Normalcy? (1919-1933)</a:t>
            </a:r>
            <a:endParaRPr lang="fr-FR" altLang="fr-FR" sz="1800">
              <a:solidFill>
                <a:srgbClr val="0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0C0F31-968C-574C-989F-27C1EDFC6D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 Light" panose="020F0302020204030204" pitchFamily="34" charset="0"/>
              <a:buAutoNum type="arabicPeriod"/>
            </a:pP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Economic</a:t>
            </a: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prosperity</a:t>
            </a: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, but not for all</a:t>
            </a:r>
          </a:p>
          <a:p>
            <a:pPr marL="971550" lvl="1" indent="-514350" eaLnBrk="1" hangingPunct="1">
              <a:buFont typeface="Calibri Light" panose="020F0302020204030204" pitchFamily="34" charset="0"/>
              <a:buAutoNum type="arabicPeriod"/>
            </a:pP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Continuing</a:t>
            </a: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trends</a:t>
            </a:r>
          </a:p>
          <a:p>
            <a:pPr marL="971550" lvl="1" indent="-514350" eaLnBrk="1" hangingPunct="1">
              <a:buFont typeface="Calibri Light" panose="020F0302020204030204" pitchFamily="34" charset="0"/>
              <a:buAutoNum type="arabicPeriod"/>
            </a:pP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A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difficult</a:t>
            </a: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conversion</a:t>
            </a:r>
          </a:p>
          <a:p>
            <a:pPr marL="971550" lvl="1" indent="-514350" eaLnBrk="1" hangingPunct="1">
              <a:buFont typeface="Calibri Light" panose="020F0302020204030204" pitchFamily="34" charset="0"/>
              <a:buAutoNum type="arabicPeriod"/>
            </a:pP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The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ambiguities</a:t>
            </a: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of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consumption</a:t>
            </a:r>
            <a:endParaRPr lang="fr-FR" altLang="fr-FR" sz="2000" dirty="0">
              <a:latin typeface="Hiragino Mincho Pro W3" panose="02020300000000000000" pitchFamily="18" charset="-128"/>
              <a:ea typeface="Hiragino Mincho Pro W3" panose="02020300000000000000" pitchFamily="18" charset="-128"/>
              <a:cs typeface="Hiragino Mincho Pro W3" panose="02020300000000000000" pitchFamily="18" charset="-128"/>
            </a:endParaRPr>
          </a:p>
          <a:p>
            <a:pPr marL="514350" indent="-514350" eaLnBrk="1" hangingPunct="1">
              <a:buFont typeface="Calibri Light" panose="020F0302020204030204" pitchFamily="34" charset="0"/>
              <a:buAutoNum type="arabicPeriod"/>
            </a:pP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The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ideology</a:t>
            </a: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of business and the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subsurvience</a:t>
            </a: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of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politics</a:t>
            </a:r>
            <a:endParaRPr lang="fr-FR" altLang="fr-FR" sz="2000" dirty="0">
              <a:latin typeface="Hiragino Mincho Pro W3" panose="02020300000000000000" pitchFamily="18" charset="-128"/>
              <a:ea typeface="Hiragino Mincho Pro W3" panose="02020300000000000000" pitchFamily="18" charset="-128"/>
              <a:cs typeface="Hiragino Mincho Pro W3" panose="02020300000000000000" pitchFamily="18" charset="-128"/>
            </a:endParaRPr>
          </a:p>
          <a:p>
            <a:pPr marL="971550" lvl="1" indent="-514350" eaLnBrk="1" hangingPunct="1">
              <a:buFont typeface="Calibri Light" panose="020F0302020204030204" pitchFamily="34" charset="0"/>
              <a:buAutoNum type="arabicPeriod"/>
            </a:pP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The businessman as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hero</a:t>
            </a: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of the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age</a:t>
            </a:r>
            <a:endParaRPr lang="fr-FR" altLang="fr-FR" sz="2000" dirty="0">
              <a:latin typeface="Hiragino Mincho Pro W3" panose="02020300000000000000" pitchFamily="18" charset="-128"/>
              <a:ea typeface="Hiragino Mincho Pro W3" panose="02020300000000000000" pitchFamily="18" charset="-128"/>
              <a:cs typeface="Hiragino Mincho Pro W3" panose="02020300000000000000" pitchFamily="18" charset="-128"/>
            </a:endParaRPr>
          </a:p>
          <a:p>
            <a:pPr marL="971550" lvl="1" indent="-514350" eaLnBrk="1" hangingPunct="1">
              <a:buFont typeface="Calibri Light" panose="020F0302020204030204" pitchFamily="34" charset="0"/>
              <a:buAutoNum type="arabicPeriod"/>
            </a:pP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Foreign</a:t>
            </a: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policy</a:t>
            </a:r>
            <a:endParaRPr lang="fr-FR" altLang="fr-FR" sz="2000" dirty="0">
              <a:latin typeface="Hiragino Mincho Pro W3" panose="02020300000000000000" pitchFamily="18" charset="-128"/>
              <a:ea typeface="Hiragino Mincho Pro W3" panose="02020300000000000000" pitchFamily="18" charset="-128"/>
              <a:cs typeface="Hiragino Mincho Pro W3" panose="02020300000000000000" pitchFamily="18" charset="-128"/>
            </a:endParaRPr>
          </a:p>
          <a:p>
            <a:pPr marL="514350" indent="-514350" eaLnBrk="1" hangingPunct="1">
              <a:buFont typeface="Calibri Light" panose="020F0302020204030204" pitchFamily="34" charset="0"/>
              <a:buAutoNum type="arabicPeriod"/>
            </a:pP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Conformity</a:t>
            </a: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and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liberation</a:t>
            </a:r>
            <a:endParaRPr lang="fr-FR" altLang="fr-FR" sz="2000" dirty="0">
              <a:latin typeface="Hiragino Mincho Pro W3" panose="02020300000000000000" pitchFamily="18" charset="-128"/>
              <a:ea typeface="Hiragino Mincho Pro W3" panose="02020300000000000000" pitchFamily="18" charset="-128"/>
              <a:cs typeface="Hiragino Mincho Pro W3" panose="02020300000000000000" pitchFamily="18" charset="-128"/>
            </a:endParaRPr>
          </a:p>
          <a:p>
            <a:pPr marL="971550" lvl="1" indent="-514350" eaLnBrk="1" hangingPunct="1">
              <a:buFont typeface="Calibri Light" panose="020F0302020204030204" pitchFamily="34" charset="0"/>
              <a:buAutoNum type="arabicPeriod"/>
            </a:pP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The new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nationalism</a:t>
            </a:r>
            <a:endParaRPr lang="fr-FR" altLang="fr-FR" sz="2000" dirty="0">
              <a:latin typeface="Hiragino Mincho Pro W3" panose="02020300000000000000" pitchFamily="18" charset="-128"/>
              <a:ea typeface="Hiragino Mincho Pro W3" panose="02020300000000000000" pitchFamily="18" charset="-128"/>
              <a:cs typeface="Hiragino Mincho Pro W3" panose="02020300000000000000" pitchFamily="18" charset="-128"/>
            </a:endParaRPr>
          </a:p>
          <a:p>
            <a:pPr marL="971550" lvl="1" indent="-514350" eaLnBrk="1" hangingPunct="1">
              <a:buFont typeface="Calibri Light" panose="020F0302020204030204" pitchFamily="34" charset="0"/>
              <a:buAutoNum type="arabicPeriod"/>
            </a:pP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Nativism</a:t>
            </a:r>
            <a:endParaRPr lang="fr-FR" altLang="fr-FR" sz="2000" dirty="0">
              <a:latin typeface="Hiragino Mincho Pro W3" panose="02020300000000000000" pitchFamily="18" charset="-128"/>
              <a:ea typeface="Hiragino Mincho Pro W3" panose="02020300000000000000" pitchFamily="18" charset="-128"/>
              <a:cs typeface="Hiragino Mincho Pro W3" panose="02020300000000000000" pitchFamily="18" charset="-128"/>
            </a:endParaRPr>
          </a:p>
          <a:p>
            <a:pPr marL="971550" lvl="1" indent="-514350" eaLnBrk="1" hangingPunct="1">
              <a:buFont typeface="Calibri Light" panose="020F0302020204030204" pitchFamily="34" charset="0"/>
              <a:buAutoNum type="arabicPeriod"/>
            </a:pP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Cultural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opening</a:t>
            </a:r>
            <a:r>
              <a:rPr lang="fr-FR" altLang="fr-FR" sz="2000" dirty="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and cultural </a:t>
            </a:r>
            <a:r>
              <a:rPr lang="fr-FR" altLang="fr-FR" sz="20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closure</a:t>
            </a:r>
            <a:endParaRPr lang="fr-FR" altLang="fr-FR" sz="2000" dirty="0">
              <a:latin typeface="Hiragino Mincho Pro W3" panose="02020300000000000000" pitchFamily="18" charset="-128"/>
              <a:ea typeface="Hiragino Mincho Pro W3" panose="02020300000000000000" pitchFamily="18" charset="-128"/>
              <a:cs typeface="Hiragino Mincho Pro W3" panose="02020300000000000000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B9F015-95B8-4049-89AF-1E3B52A7FA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09713"/>
            <a:ext cx="10515600" cy="4351337"/>
          </a:xfrm>
        </p:spPr>
        <p:txBody>
          <a:bodyPr anchor="ctr"/>
          <a:lstStyle/>
          <a:p>
            <a:pPr marL="514350" indent="-514350" eaLnBrk="1" hangingPunct="1">
              <a:buFont typeface="Calibri Light" panose="020F0302020204030204" pitchFamily="34" charset="0"/>
              <a:buAutoNum type="arabicPeriod"/>
            </a:pPr>
            <a:r>
              <a:rPr lang="en-GB" altLang="fr-FR" sz="24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Pres. Wilson in defense of Versailles Treaty : “Hyphens are the knives that are being stuck into this document”</a:t>
            </a:r>
            <a:r>
              <a:rPr lang="fr-FR" altLang="fr-FR" sz="24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</a:t>
            </a:r>
          </a:p>
          <a:p>
            <a:pPr marL="514350" indent="-514350" eaLnBrk="1" hangingPunct="1">
              <a:buFont typeface="Calibri Light" panose="020F0302020204030204" pitchFamily="34" charset="0"/>
              <a:buAutoNum type="arabicPeriod"/>
            </a:pPr>
            <a:r>
              <a:rPr lang="en-GB" altLang="fr-FR" sz="24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Walter Hines Page (Ambassador to the UK during WW1) (1918) : “We Americans have got to ... hang our Irish agitators and shoot our hyphenates and bring up our children with reverence for </a:t>
            </a:r>
            <a:r>
              <a:rPr lang="en-GB" altLang="fr-FR" sz="2400" u="sng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English</a:t>
            </a:r>
            <a:r>
              <a:rPr lang="en-GB" altLang="fr-FR" sz="24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history and in the awe of </a:t>
            </a:r>
            <a:r>
              <a:rPr lang="en-GB" altLang="fr-FR" sz="2400" u="sng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English</a:t>
            </a:r>
            <a:r>
              <a:rPr lang="en-GB" altLang="fr-FR" sz="24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literature.”</a:t>
            </a:r>
            <a:r>
              <a:rPr lang="fr-FR" altLang="fr-FR" sz="24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</a:t>
            </a:r>
          </a:p>
          <a:p>
            <a:pPr marL="514350" indent="-514350" eaLnBrk="1" hangingPunct="1">
              <a:buFont typeface="Calibri Light" panose="020F0302020204030204" pitchFamily="34" charset="0"/>
              <a:buAutoNum type="arabicPeriod"/>
            </a:pPr>
            <a:r>
              <a:rPr lang="en-GB" altLang="fr-FR" sz="24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A Kansas Congressman (Jasper Napoleon Tincher a farmer and stock raiser) (1918) : “On the one side is beer, bolshevism, unassimilating settlements and perhaps many flags—on the otherside is constitutional government; one flag, stars and stripes.”</a:t>
            </a:r>
            <a:r>
              <a:rPr lang="fr-FR" altLang="fr-FR" sz="2400">
                <a:latin typeface="Hiragino Mincho Pro W3" panose="02020300000000000000" pitchFamily="18" charset="-128"/>
                <a:ea typeface="Hiragino Mincho Pro W3" panose="02020300000000000000" pitchFamily="18" charset="-128"/>
                <a:cs typeface="Hiragino Mincho Pro W3" panose="02020300000000000000" pitchFamily="18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>
            <a:extLst>
              <a:ext uri="{FF2B5EF4-FFF2-40B4-BE49-F238E27FC236}">
                <a16:creationId xmlns:a16="http://schemas.microsoft.com/office/drawing/2014/main" id="{2308F720-AEC3-B447-9006-5F05CB06E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3" y="869950"/>
            <a:ext cx="7261225" cy="511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183</Words>
  <Application>Microsoft Macintosh PowerPoint</Application>
  <PresentationFormat>Grand écran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Hiragino Mincho Pro W3</vt:lpstr>
      <vt:lpstr>Arial</vt:lpstr>
      <vt:lpstr>Calibri</vt:lpstr>
      <vt:lpstr>Calibri Light</vt:lpstr>
      <vt:lpstr>Thème Office</vt:lpstr>
      <vt:lpstr>Présentation PowerPoint</vt:lpstr>
      <vt:lpstr>#2. The Return to Normalcy? (1919-1933)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Kempf</dc:creator>
  <cp:lastModifiedBy>Jean Kempf</cp:lastModifiedBy>
  <cp:revision>23</cp:revision>
  <dcterms:created xsi:type="dcterms:W3CDTF">2017-01-31T17:13:28Z</dcterms:created>
  <dcterms:modified xsi:type="dcterms:W3CDTF">2022-03-01T12:42:44Z</dcterms:modified>
</cp:coreProperties>
</file>