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4" r:id="rId5"/>
    <p:sldId id="267" r:id="rId6"/>
    <p:sldId id="262" r:id="rId7"/>
    <p:sldId id="263" r:id="rId8"/>
    <p:sldId id="26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8"/>
    <p:restoredTop sz="94669"/>
  </p:normalViewPr>
  <p:slideViewPr>
    <p:cSldViewPr snapToGrid="0" snapToObjects="1" showGuides="1">
      <p:cViewPr varScale="1">
        <p:scale>
          <a:sx n="104" d="100"/>
          <a:sy n="104" d="100"/>
        </p:scale>
        <p:origin x="224" y="408"/>
      </p:cViewPr>
      <p:guideLst>
        <p:guide orient="horz" pos="2183"/>
        <p:guide pos="3817"/>
      </p:guideLst>
    </p:cSldViewPr>
  </p:slideViewPr>
  <p:notesTextViewPr>
    <p:cViewPr>
      <p:scale>
        <a:sx n="1" d="1"/>
        <a:sy n="1" d="1"/>
      </p:scale>
      <p:origin x="0" y="0"/>
    </p:cViewPr>
  </p:notesTextViewPr>
  <p:sorterViewPr>
    <p:cViewPr>
      <p:scale>
        <a:sx n="109" d="100"/>
        <a:sy n="109"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Cliquez et modifiez le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BAB5D5EB-4381-3641-AB9E-4D9808622DC4}" type="datetimeFigureOut">
              <a:t>29/11/2017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55160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AB5D5EB-4381-3641-AB9E-4D9808622DC4}" type="datetimeFigureOut">
              <a:t>29/11/2017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127891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AB5D5EB-4381-3641-AB9E-4D9808622DC4}" type="datetimeFigureOut">
              <a:t>29/11/2017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48167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AB5D5EB-4381-3641-AB9E-4D9808622DC4}" type="datetimeFigureOut">
              <a:t>29/11/2017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983251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AB5D5EB-4381-3641-AB9E-4D9808622DC4}" type="datetimeFigureOut">
              <a:t>29/11/2017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61363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AB5D5EB-4381-3641-AB9E-4D9808622DC4}" type="datetimeFigureOut">
              <a:t>29/11/2017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111071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Cliquez et modifiez le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AB5D5EB-4381-3641-AB9E-4D9808622DC4}" type="datetimeFigureOut">
              <a:t>29/11/2017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193321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BAB5D5EB-4381-3641-AB9E-4D9808622DC4}" type="datetimeFigureOut">
              <a:t>29/11/2017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9549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B5D5EB-4381-3641-AB9E-4D9808622DC4}" type="datetimeFigureOut">
              <a:t>29/11/2017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84720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AB5D5EB-4381-3641-AB9E-4D9808622DC4}" type="datetimeFigureOut">
              <a:t>29/11/2017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118215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AB5D5EB-4381-3641-AB9E-4D9808622DC4}" type="datetimeFigureOut">
              <a:t>29/11/2017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51018E-82B2-3940-B2E6-6E7926C06AA8}" type="slidenum">
              <a:t>‹#›</a:t>
            </a:fld>
            <a:endParaRPr lang="fr-FR"/>
          </a:p>
        </p:txBody>
      </p:sp>
    </p:spTree>
    <p:extLst>
      <p:ext uri="{BB962C8B-B14F-4D97-AF65-F5344CB8AC3E}">
        <p14:creationId xmlns:p14="http://schemas.microsoft.com/office/powerpoint/2010/main" val="160477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5D5EB-4381-3641-AB9E-4D9808622DC4}" type="datetimeFigureOut">
              <a:t>29/11/2017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1018E-82B2-3940-B2E6-6E7926C06AA8}" type="slidenum">
              <a:t>‹#›</a:t>
            </a:fld>
            <a:endParaRPr lang="fr-FR"/>
          </a:p>
        </p:txBody>
      </p:sp>
    </p:spTree>
    <p:extLst>
      <p:ext uri="{BB962C8B-B14F-4D97-AF65-F5344CB8AC3E}">
        <p14:creationId xmlns:p14="http://schemas.microsoft.com/office/powerpoint/2010/main" val="1181295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327359" y="1200748"/>
            <a:ext cx="9556955" cy="3600986"/>
          </a:xfrm>
          <a:prstGeom prst="rect">
            <a:avLst/>
          </a:prstGeom>
        </p:spPr>
        <p:txBody>
          <a:bodyPr wrap="square">
            <a:spAutoFit/>
          </a:bodyPr>
          <a:lstStyle/>
          <a:p>
            <a:r>
              <a:rPr lang="en-US" sz="2400">
                <a:solidFill>
                  <a:schemeClr val="bg1"/>
                </a:solidFill>
                <a:latin typeface="Century Gothic" charset="0"/>
                <a:ea typeface="Century Gothic" charset="0"/>
                <a:cs typeface="Century Gothic" charset="0"/>
              </a:rPr>
              <a:t>“The </a:t>
            </a:r>
            <a:r>
              <a:rPr lang="en-US" sz="2400">
                <a:solidFill>
                  <a:schemeClr val="bg1"/>
                </a:solidFill>
                <a:effectLst/>
                <a:latin typeface="Century Gothic" charset="0"/>
                <a:ea typeface="Century Gothic" charset="0"/>
                <a:cs typeface="Century Gothic" charset="0"/>
              </a:rPr>
              <a:t>Star-Spangled Banner,” 1814 (1931)</a:t>
            </a:r>
          </a:p>
          <a:p>
            <a:endParaRPr lang="en-US" sz="2400">
              <a:solidFill>
                <a:schemeClr val="bg1"/>
              </a:solidFill>
              <a:effectLst/>
              <a:latin typeface="Century Gothic" charset="0"/>
              <a:ea typeface="Century Gothic" charset="0"/>
              <a:cs typeface="Century Gothic" charset="0"/>
            </a:endParaRPr>
          </a:p>
          <a:p>
            <a:pPr>
              <a:lnSpc>
                <a:spcPct val="150000"/>
              </a:lnSpc>
            </a:pPr>
            <a:r>
              <a:rPr lang="en-US" sz="2400">
                <a:solidFill>
                  <a:schemeClr val="bg1"/>
                </a:solidFill>
                <a:effectLst/>
                <a:latin typeface="Century Gothic" charset="0"/>
                <a:ea typeface="Century Gothic" charset="0"/>
                <a:cs typeface="Century Gothic" charset="0"/>
              </a:rPr>
              <a:t>Praise the Power that hath made and preserved us a nation!</a:t>
            </a:r>
          </a:p>
          <a:p>
            <a:pPr>
              <a:lnSpc>
                <a:spcPct val="150000"/>
              </a:lnSpc>
            </a:pPr>
            <a:r>
              <a:rPr lang="en-US" sz="2400">
                <a:solidFill>
                  <a:schemeClr val="bg1"/>
                </a:solidFill>
                <a:effectLst/>
                <a:latin typeface="Century Gothic" charset="0"/>
                <a:ea typeface="Century Gothic" charset="0"/>
                <a:cs typeface="Century Gothic" charset="0"/>
              </a:rPr>
              <a:t>Then conquer we must, when our cause it is just,</a:t>
            </a:r>
          </a:p>
          <a:p>
            <a:pPr>
              <a:lnSpc>
                <a:spcPct val="150000"/>
              </a:lnSpc>
            </a:pPr>
            <a:r>
              <a:rPr lang="en-US" sz="2400">
                <a:solidFill>
                  <a:schemeClr val="bg1"/>
                </a:solidFill>
                <a:effectLst/>
                <a:latin typeface="Century Gothic" charset="0"/>
                <a:ea typeface="Century Gothic" charset="0"/>
                <a:cs typeface="Century Gothic" charset="0"/>
              </a:rPr>
              <a:t>And this be our motto: 'In God is our trust.’</a:t>
            </a:r>
          </a:p>
          <a:p>
            <a:pPr>
              <a:lnSpc>
                <a:spcPct val="150000"/>
              </a:lnSpc>
            </a:pPr>
            <a:r>
              <a:rPr lang="en-US" sz="2400">
                <a:solidFill>
                  <a:schemeClr val="bg1"/>
                </a:solidFill>
                <a:effectLst/>
                <a:latin typeface="Century Gothic" charset="0"/>
                <a:ea typeface="Century Gothic" charset="0"/>
                <a:cs typeface="Century Gothic" charset="0"/>
              </a:rPr>
              <a:t>And the star-spangled banner in triumph shall wave</a:t>
            </a:r>
          </a:p>
          <a:p>
            <a:pPr>
              <a:lnSpc>
                <a:spcPct val="150000"/>
              </a:lnSpc>
            </a:pPr>
            <a:r>
              <a:rPr lang="en-US" sz="2400">
                <a:solidFill>
                  <a:schemeClr val="bg1"/>
                </a:solidFill>
                <a:effectLst/>
                <a:latin typeface="Century Gothic" charset="0"/>
                <a:ea typeface="Century Gothic" charset="0"/>
                <a:cs typeface="Century Gothic" charset="0"/>
              </a:rPr>
              <a:t>O'er the land of the free and the home of the brave!</a:t>
            </a:r>
            <a:endParaRPr lang="fr-FR" sz="240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617489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2930013" y="1665020"/>
            <a:ext cx="6096000" cy="3600986"/>
          </a:xfrm>
          <a:prstGeom prst="rect">
            <a:avLst/>
          </a:prstGeom>
        </p:spPr>
        <p:txBody>
          <a:bodyPr>
            <a:spAutoFit/>
          </a:bodyPr>
          <a:lstStyle/>
          <a:p>
            <a:r>
              <a:rPr lang="en-US" sz="2400">
                <a:solidFill>
                  <a:schemeClr val="bg1"/>
                </a:solidFill>
                <a:effectLst/>
                <a:latin typeface="Century Gothic" charset="0"/>
                <a:ea typeface="Century Gothic" charset="0"/>
                <a:cs typeface="Century Gothic" charset="0"/>
              </a:rPr>
              <a:t>Pledge of allegiance to the flag (1847-1942-1954):</a:t>
            </a:r>
          </a:p>
          <a:p>
            <a:pPr>
              <a:lnSpc>
                <a:spcPct val="150000"/>
              </a:lnSpc>
            </a:pPr>
            <a:r>
              <a:rPr lang="en-US" sz="2400">
                <a:solidFill>
                  <a:schemeClr val="bg1"/>
                </a:solidFill>
                <a:effectLst/>
                <a:latin typeface="Century Gothic" charset="0"/>
                <a:ea typeface="Century Gothic" charset="0"/>
                <a:cs typeface="Century Gothic" charset="0"/>
              </a:rPr>
              <a:t>“</a:t>
            </a:r>
            <a:r>
              <a:rPr lang="en-US" sz="2400" i="1">
                <a:solidFill>
                  <a:schemeClr val="bg1"/>
                </a:solidFill>
                <a:effectLst/>
                <a:latin typeface="Century Gothic" charset="0"/>
                <a:ea typeface="Century Gothic" charset="0"/>
                <a:cs typeface="Century Gothic" charset="0"/>
              </a:rPr>
              <a:t>I pledge allegiance to the Flag of the United States of America, and to the Republic for which it stands, one Nation under God, indivisible, with liberty and justice for all.”</a:t>
            </a:r>
            <a:r>
              <a:rPr lang="fr-FR" sz="2400">
                <a:solidFill>
                  <a:schemeClr val="bg1"/>
                </a:solidFill>
                <a:effectLst/>
                <a:latin typeface="Century Gothic" charset="0"/>
                <a:ea typeface="Century Gothic" charset="0"/>
                <a:cs typeface="Century Gothic" charset="0"/>
              </a:rPr>
              <a:t> </a:t>
            </a:r>
            <a:endParaRPr lang="fr-FR" sz="240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76828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ZoneTexte 1"/>
          <p:cNvSpPr txBox="1"/>
          <p:nvPr/>
        </p:nvSpPr>
        <p:spPr>
          <a:xfrm>
            <a:off x="2536723" y="648929"/>
            <a:ext cx="7162538" cy="461665"/>
          </a:xfrm>
          <a:prstGeom prst="rect">
            <a:avLst/>
          </a:prstGeom>
          <a:noFill/>
        </p:spPr>
        <p:txBody>
          <a:bodyPr wrap="none" rtlCol="0">
            <a:spAutoFit/>
          </a:bodyPr>
          <a:lstStyle/>
          <a:p>
            <a:r>
              <a:rPr lang="en-US" sz="2400" dirty="0">
                <a:solidFill>
                  <a:schemeClr val="bg1"/>
                </a:solidFill>
                <a:latin typeface="Century Gothic" charset="0"/>
                <a:ea typeface="Century Gothic" charset="0"/>
                <a:cs typeface="Century Gothic" charset="0"/>
              </a:rPr>
              <a:t>The </a:t>
            </a:r>
            <a:r>
              <a:rPr lang="en-US" sz="2400" dirty="0" err="1">
                <a:solidFill>
                  <a:schemeClr val="bg1"/>
                </a:solidFill>
                <a:latin typeface="Century Gothic" charset="0"/>
                <a:ea typeface="Century Gothic" charset="0"/>
                <a:cs typeface="Century Gothic" charset="0"/>
              </a:rPr>
              <a:t>Destinarian</a:t>
            </a:r>
            <a:r>
              <a:rPr lang="en-US" sz="2400" dirty="0">
                <a:solidFill>
                  <a:schemeClr val="bg1"/>
                </a:solidFill>
                <a:latin typeface="Century Gothic" charset="0"/>
                <a:ea typeface="Century Gothic" charset="0"/>
                <a:cs typeface="Century Gothic" charset="0"/>
              </a:rPr>
              <a:t> impulse and “Manifest Destiny”</a:t>
            </a:r>
          </a:p>
        </p:txBody>
      </p:sp>
      <p:sp>
        <p:nvSpPr>
          <p:cNvPr id="3" name="Rectangle 2"/>
          <p:cNvSpPr/>
          <p:nvPr/>
        </p:nvSpPr>
        <p:spPr>
          <a:xfrm>
            <a:off x="722676" y="1376437"/>
            <a:ext cx="10722078" cy="5247590"/>
          </a:xfrm>
          <a:prstGeom prst="rect">
            <a:avLst/>
          </a:prstGeom>
        </p:spPr>
        <p:txBody>
          <a:bodyPr wrap="square">
            <a:spAutoFit/>
          </a:bodyPr>
          <a:lstStyle/>
          <a:p>
            <a:pPr>
              <a:lnSpc>
                <a:spcPct val="120000"/>
              </a:lnSpc>
              <a:spcBef>
                <a:spcPct val="0"/>
              </a:spcBef>
            </a:pPr>
            <a:r>
              <a:rPr lang="en-US" altLang="en-US" sz="2000">
                <a:solidFill>
                  <a:schemeClr val="bg1"/>
                </a:solidFill>
                <a:latin typeface="Century Gothic" charset="0"/>
                <a:ea typeface="Century Gothic" charset="0"/>
                <a:cs typeface="Century Gothic" charset="0"/>
              </a:rPr>
              <a:t>“</a:t>
            </a:r>
            <a:r>
              <a:rPr lang="en-US" altLang="fr-FR" sz="2000">
                <a:solidFill>
                  <a:schemeClr val="bg1"/>
                </a:solidFill>
                <a:latin typeface="Century Gothic" charset="0"/>
                <a:ea typeface="Century Gothic" charset="0"/>
                <a:cs typeface="Century Gothic" charset="0"/>
              </a:rPr>
              <a:t>Nor is it in </a:t>
            </a:r>
            <a:r>
              <a:rPr lang="en-US" altLang="fr-FR" sz="2000">
                <a:solidFill>
                  <a:srgbClr val="FF0000"/>
                </a:solidFill>
                <a:latin typeface="Century Gothic" charset="0"/>
                <a:ea typeface="Century Gothic" charset="0"/>
                <a:cs typeface="Century Gothic" charset="0"/>
              </a:rPr>
              <a:t>physics</a:t>
            </a:r>
            <a:r>
              <a:rPr lang="en-US" altLang="fr-FR" sz="2000">
                <a:solidFill>
                  <a:schemeClr val="bg1"/>
                </a:solidFill>
                <a:latin typeface="Century Gothic" charset="0"/>
                <a:ea typeface="Century Gothic" charset="0"/>
                <a:cs typeface="Century Gothic" charset="0"/>
              </a:rPr>
              <a:t> alone that we shall be found to </a:t>
            </a:r>
            <a:r>
              <a:rPr lang="en-US" altLang="fr-FR" sz="2000">
                <a:solidFill>
                  <a:srgbClr val="FF0000"/>
                </a:solidFill>
                <a:latin typeface="Century Gothic" charset="0"/>
                <a:ea typeface="Century Gothic" charset="0"/>
                <a:cs typeface="Century Gothic" charset="0"/>
              </a:rPr>
              <a:t>differ</a:t>
            </a:r>
            <a:r>
              <a:rPr lang="en-US" altLang="fr-FR" sz="2000">
                <a:solidFill>
                  <a:schemeClr val="bg1"/>
                </a:solidFill>
                <a:latin typeface="Century Gothic" charset="0"/>
                <a:ea typeface="Century Gothic" charset="0"/>
                <a:cs typeface="Century Gothic" charset="0"/>
              </a:rPr>
              <a:t> from the other hemisphere. I strongly suspect that our geographical </a:t>
            </a:r>
            <a:r>
              <a:rPr lang="en-US" altLang="fr-FR" sz="2000">
                <a:solidFill>
                  <a:srgbClr val="FF0000"/>
                </a:solidFill>
                <a:latin typeface="Century Gothic" charset="0"/>
                <a:ea typeface="Century Gothic" charset="0"/>
                <a:cs typeface="Century Gothic" charset="0"/>
              </a:rPr>
              <a:t>peculiarities</a:t>
            </a:r>
            <a:r>
              <a:rPr lang="en-US" altLang="fr-FR" sz="2000">
                <a:solidFill>
                  <a:schemeClr val="bg1"/>
                </a:solidFill>
                <a:latin typeface="Century Gothic" charset="0"/>
                <a:ea typeface="Century Gothic" charset="0"/>
                <a:cs typeface="Century Gothic" charset="0"/>
              </a:rPr>
              <a:t> may call for a different </a:t>
            </a:r>
            <a:r>
              <a:rPr lang="en-US" altLang="fr-FR" sz="2000">
                <a:solidFill>
                  <a:srgbClr val="FF0000"/>
                </a:solidFill>
                <a:latin typeface="Century Gothic" charset="0"/>
                <a:ea typeface="Century Gothic" charset="0"/>
                <a:cs typeface="Century Gothic" charset="0"/>
              </a:rPr>
              <a:t>code of natural law</a:t>
            </a:r>
            <a:r>
              <a:rPr lang="en-US" altLang="fr-FR" sz="2000">
                <a:solidFill>
                  <a:schemeClr val="bg1"/>
                </a:solidFill>
                <a:latin typeface="Century Gothic" charset="0"/>
                <a:ea typeface="Century Gothic" charset="0"/>
                <a:cs typeface="Century Gothic" charset="0"/>
              </a:rPr>
              <a:t> to govern relations with other nations from that which the conditions of Europe have given rise to there.</a:t>
            </a:r>
            <a:r>
              <a:rPr lang="en-US" altLang="en-US" sz="2000">
                <a:solidFill>
                  <a:schemeClr val="bg1"/>
                </a:solidFill>
                <a:latin typeface="Century Gothic" charset="0"/>
                <a:ea typeface="Century Gothic" charset="0"/>
                <a:cs typeface="Century Gothic" charset="0"/>
              </a:rPr>
              <a:t>”</a:t>
            </a:r>
            <a:endParaRPr lang="en-US" altLang="ja-JP" sz="2000">
              <a:solidFill>
                <a:schemeClr val="bg1"/>
              </a:solidFill>
              <a:latin typeface="Century Gothic" charset="0"/>
              <a:ea typeface="Century Gothic" charset="0"/>
              <a:cs typeface="Century Gothic" charset="0"/>
            </a:endParaRPr>
          </a:p>
          <a:p>
            <a:pPr algn="r">
              <a:lnSpc>
                <a:spcPct val="95000"/>
              </a:lnSpc>
              <a:spcBef>
                <a:spcPct val="0"/>
              </a:spcBef>
            </a:pPr>
            <a:r>
              <a:rPr lang="en-US" altLang="fr-FR" sz="2000">
                <a:solidFill>
                  <a:schemeClr val="bg1"/>
                </a:solidFill>
                <a:latin typeface="Century Gothic" charset="0"/>
                <a:ea typeface="Century Gothic" charset="0"/>
                <a:cs typeface="Century Gothic" charset="0"/>
              </a:rPr>
              <a:t>Thomas Jefferson, 1802</a:t>
            </a:r>
          </a:p>
          <a:p>
            <a:pPr algn="r">
              <a:lnSpc>
                <a:spcPct val="95000"/>
              </a:lnSpc>
              <a:spcBef>
                <a:spcPct val="0"/>
              </a:spcBef>
            </a:pPr>
            <a:endParaRPr lang="en-US" altLang="fr-FR" sz="2000">
              <a:solidFill>
                <a:schemeClr val="bg1"/>
              </a:solidFill>
              <a:latin typeface="Century Gothic" charset="0"/>
              <a:ea typeface="Century Gothic" charset="0"/>
              <a:cs typeface="Century Gothic" charset="0"/>
            </a:endParaRPr>
          </a:p>
          <a:p>
            <a:pPr>
              <a:lnSpc>
                <a:spcPct val="120000"/>
              </a:lnSpc>
              <a:spcBef>
                <a:spcPct val="0"/>
              </a:spcBef>
            </a:pPr>
            <a:r>
              <a:rPr lang="en-US" altLang="en-US" sz="2000">
                <a:solidFill>
                  <a:schemeClr val="bg1"/>
                </a:solidFill>
                <a:latin typeface="Century Gothic" charset="0"/>
                <a:ea typeface="Century Gothic" charset="0"/>
                <a:cs typeface="Century Gothic" charset="0"/>
              </a:rPr>
              <a:t>“</a:t>
            </a:r>
            <a:r>
              <a:rPr lang="en-US" altLang="fr-FR" sz="2000">
                <a:solidFill>
                  <a:schemeClr val="bg1"/>
                </a:solidFill>
                <a:latin typeface="Century Gothic" charset="0"/>
                <a:ea typeface="Century Gothic" charset="0"/>
                <a:cs typeface="Century Gothic" charset="0"/>
              </a:rPr>
              <a:t>After the experience of 4 or 5000 years, and numberless forms of government it should happen to be </a:t>
            </a:r>
            <a:r>
              <a:rPr lang="en-US" altLang="fr-FR" sz="2000">
                <a:solidFill>
                  <a:srgbClr val="FF0000"/>
                </a:solidFill>
                <a:latin typeface="Century Gothic" charset="0"/>
                <a:ea typeface="Century Gothic" charset="0"/>
                <a:cs typeface="Century Gothic" charset="0"/>
              </a:rPr>
              <a:t>reserved for America to discover the great secret</a:t>
            </a:r>
            <a:r>
              <a:rPr lang="en-US" altLang="fr-FR" sz="2000">
                <a:solidFill>
                  <a:schemeClr val="bg1"/>
                </a:solidFill>
                <a:latin typeface="Century Gothic" charset="0"/>
                <a:ea typeface="Century Gothic" charset="0"/>
                <a:cs typeface="Century Gothic" charset="0"/>
              </a:rPr>
              <a:t>, a system of government that had eluded all form of inquiry and nowhere been suffered to prevail. . .</a:t>
            </a:r>
            <a:r>
              <a:rPr lang="en-US" altLang="en-US" sz="2000">
                <a:solidFill>
                  <a:schemeClr val="bg1"/>
                </a:solidFill>
                <a:latin typeface="Century Gothic" charset="0"/>
                <a:ea typeface="Century Gothic" charset="0"/>
                <a:cs typeface="Century Gothic" charset="0"/>
              </a:rPr>
              <a:t>”</a:t>
            </a:r>
            <a:endParaRPr lang="en-US" altLang="ja-JP" sz="2000">
              <a:solidFill>
                <a:schemeClr val="bg1"/>
              </a:solidFill>
              <a:latin typeface="Century Gothic" charset="0"/>
              <a:ea typeface="Century Gothic" charset="0"/>
              <a:cs typeface="Century Gothic" charset="0"/>
            </a:endParaRPr>
          </a:p>
          <a:p>
            <a:pPr algn="r">
              <a:lnSpc>
                <a:spcPct val="95000"/>
              </a:lnSpc>
              <a:spcBef>
                <a:spcPct val="0"/>
              </a:spcBef>
            </a:pPr>
            <a:r>
              <a:rPr lang="en-US" altLang="fr-FR" sz="2000">
                <a:solidFill>
                  <a:schemeClr val="bg1"/>
                </a:solidFill>
                <a:latin typeface="Century Gothic" charset="0"/>
                <a:ea typeface="Century Gothic" charset="0"/>
                <a:cs typeface="Century Gothic" charset="0"/>
              </a:rPr>
              <a:t>Daniel Webster, 1802</a:t>
            </a:r>
          </a:p>
          <a:p>
            <a:pPr algn="r">
              <a:lnSpc>
                <a:spcPct val="95000"/>
              </a:lnSpc>
              <a:spcBef>
                <a:spcPct val="0"/>
              </a:spcBef>
            </a:pPr>
            <a:endParaRPr lang="en-US" altLang="fr-FR" sz="2000">
              <a:solidFill>
                <a:schemeClr val="bg1"/>
              </a:solidFill>
              <a:latin typeface="Century Gothic" charset="0"/>
              <a:ea typeface="Century Gothic" charset="0"/>
              <a:cs typeface="Century Gothic" charset="0"/>
            </a:endParaRPr>
          </a:p>
          <a:p>
            <a:pPr>
              <a:lnSpc>
                <a:spcPct val="120000"/>
              </a:lnSpc>
              <a:spcBef>
                <a:spcPct val="0"/>
              </a:spcBef>
            </a:pPr>
            <a:r>
              <a:rPr lang="en-US" altLang="en-US" sz="2000">
                <a:solidFill>
                  <a:schemeClr val="bg1"/>
                </a:solidFill>
                <a:latin typeface="Century Gothic" charset="0"/>
                <a:ea typeface="Century Gothic" charset="0"/>
                <a:cs typeface="Century Gothic" charset="0"/>
              </a:rPr>
              <a:t>“</a:t>
            </a:r>
            <a:r>
              <a:rPr lang="en-US" altLang="fr-FR" sz="2000">
                <a:solidFill>
                  <a:schemeClr val="bg1"/>
                </a:solidFill>
                <a:latin typeface="Century Gothic" charset="0"/>
                <a:ea typeface="Century Gothic" charset="0"/>
                <a:cs typeface="Century Gothic" charset="0"/>
              </a:rPr>
              <a:t>Mankind had tried all the forms of civil polity except one and that seems to have </a:t>
            </a:r>
            <a:r>
              <a:rPr lang="en-US" altLang="fr-FR" sz="2000">
                <a:solidFill>
                  <a:srgbClr val="FF0000"/>
                </a:solidFill>
                <a:latin typeface="Century Gothic" charset="0"/>
                <a:ea typeface="Century Gothic" charset="0"/>
                <a:cs typeface="Century Gothic" charset="0"/>
              </a:rPr>
              <a:t>been reserved in Providence to be realized in America.</a:t>
            </a:r>
            <a:r>
              <a:rPr lang="en-US" altLang="en-US" sz="2000">
                <a:solidFill>
                  <a:srgbClr val="FF0000"/>
                </a:solidFill>
                <a:latin typeface="Century Gothic" charset="0"/>
                <a:ea typeface="Century Gothic" charset="0"/>
                <a:cs typeface="Century Gothic" charset="0"/>
              </a:rPr>
              <a:t>”</a:t>
            </a:r>
            <a:endParaRPr lang="en-US" altLang="ja-JP" sz="2000">
              <a:solidFill>
                <a:srgbClr val="FF0000"/>
              </a:solidFill>
              <a:latin typeface="Century Gothic" charset="0"/>
              <a:ea typeface="Century Gothic" charset="0"/>
              <a:cs typeface="Century Gothic" charset="0"/>
            </a:endParaRPr>
          </a:p>
          <a:p>
            <a:pPr algn="r">
              <a:lnSpc>
                <a:spcPct val="95000"/>
              </a:lnSpc>
              <a:spcBef>
                <a:spcPct val="0"/>
              </a:spcBef>
            </a:pPr>
            <a:r>
              <a:rPr lang="en-US" altLang="fr-FR" sz="2000">
                <a:solidFill>
                  <a:schemeClr val="bg1"/>
                </a:solidFill>
                <a:latin typeface="Century Gothic" charset="0"/>
                <a:ea typeface="Century Gothic" charset="0"/>
                <a:cs typeface="Century Gothic" charset="0"/>
              </a:rPr>
              <a:t>Ezra Stiles, 1783</a:t>
            </a:r>
          </a:p>
        </p:txBody>
      </p:sp>
    </p:spTree>
    <p:extLst>
      <p:ext uri="{BB962C8B-B14F-4D97-AF65-F5344CB8AC3E}">
        <p14:creationId xmlns:p14="http://schemas.microsoft.com/office/powerpoint/2010/main" val="900159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ZoneTexte 1"/>
          <p:cNvSpPr txBox="1"/>
          <p:nvPr/>
        </p:nvSpPr>
        <p:spPr>
          <a:xfrm>
            <a:off x="2536723" y="648929"/>
            <a:ext cx="7162538" cy="461665"/>
          </a:xfrm>
          <a:prstGeom prst="rect">
            <a:avLst/>
          </a:prstGeom>
          <a:noFill/>
        </p:spPr>
        <p:txBody>
          <a:bodyPr wrap="none" rtlCol="0">
            <a:spAutoFit/>
          </a:bodyPr>
          <a:lstStyle/>
          <a:p>
            <a:r>
              <a:rPr lang="en-US" sz="2400" dirty="0">
                <a:solidFill>
                  <a:schemeClr val="bg1"/>
                </a:solidFill>
                <a:latin typeface="Century Gothic" charset="0"/>
                <a:ea typeface="Century Gothic" charset="0"/>
                <a:cs typeface="Century Gothic" charset="0"/>
              </a:rPr>
              <a:t>The </a:t>
            </a:r>
            <a:r>
              <a:rPr lang="en-US" sz="2400" dirty="0" err="1">
                <a:solidFill>
                  <a:schemeClr val="bg1"/>
                </a:solidFill>
                <a:latin typeface="Century Gothic" charset="0"/>
                <a:ea typeface="Century Gothic" charset="0"/>
                <a:cs typeface="Century Gothic" charset="0"/>
              </a:rPr>
              <a:t>Destinarian</a:t>
            </a:r>
            <a:r>
              <a:rPr lang="en-US" sz="2400" dirty="0">
                <a:solidFill>
                  <a:schemeClr val="bg1"/>
                </a:solidFill>
                <a:latin typeface="Century Gothic" charset="0"/>
                <a:ea typeface="Century Gothic" charset="0"/>
                <a:cs typeface="Century Gothic" charset="0"/>
              </a:rPr>
              <a:t> impulse and “Manifest Destiny”</a:t>
            </a:r>
          </a:p>
        </p:txBody>
      </p:sp>
      <p:sp>
        <p:nvSpPr>
          <p:cNvPr id="3" name="Rectangle 2"/>
          <p:cNvSpPr/>
          <p:nvPr/>
        </p:nvSpPr>
        <p:spPr>
          <a:xfrm>
            <a:off x="427703" y="1376437"/>
            <a:ext cx="11385755" cy="4955203"/>
          </a:xfrm>
          <a:prstGeom prst="rect">
            <a:avLst/>
          </a:prstGeom>
        </p:spPr>
        <p:txBody>
          <a:bodyPr wrap="square">
            <a:spAutoFit/>
          </a:bodyPr>
          <a:lstStyle/>
          <a:p>
            <a:pPr>
              <a:lnSpc>
                <a:spcPct val="120000"/>
              </a:lnSpc>
              <a:spcBef>
                <a:spcPct val="0"/>
              </a:spcBef>
            </a:pPr>
            <a:r>
              <a:rPr lang="en-US" altLang="en-US" sz="2000">
                <a:solidFill>
                  <a:schemeClr val="bg1"/>
                </a:solidFill>
                <a:latin typeface="Century Gothic" charset="0"/>
                <a:ea typeface="Century Gothic" charset="0"/>
                <a:cs typeface="Century Gothic" charset="0"/>
              </a:rPr>
              <a:t>“</a:t>
            </a:r>
            <a:r>
              <a:rPr lang="en-US" altLang="fr-FR" sz="2000">
                <a:solidFill>
                  <a:schemeClr val="bg1"/>
                </a:solidFill>
                <a:latin typeface="Century Gothic" charset="0"/>
                <a:ea typeface="Century Gothic" charset="0"/>
                <a:cs typeface="Century Gothic" charset="0"/>
              </a:rPr>
              <a:t>This great pressure of a people moving always to new frontiers in search of new lands, new power, the full freedom of a virgin world, has ruled our course and formed our policies like Fate.</a:t>
            </a:r>
            <a:r>
              <a:rPr lang="en-US" altLang="en-US" sz="2000">
                <a:solidFill>
                  <a:schemeClr val="bg1"/>
                </a:solidFill>
                <a:latin typeface="Century Gothic" charset="0"/>
                <a:ea typeface="Century Gothic" charset="0"/>
                <a:cs typeface="Century Gothic" charset="0"/>
              </a:rPr>
              <a:t>”</a:t>
            </a:r>
            <a:endParaRPr lang="en-US" altLang="ja-JP" sz="2000">
              <a:solidFill>
                <a:schemeClr val="bg1"/>
              </a:solidFill>
              <a:latin typeface="Century Gothic" charset="0"/>
              <a:ea typeface="Century Gothic" charset="0"/>
              <a:cs typeface="Century Gothic" charset="0"/>
            </a:endParaRPr>
          </a:p>
          <a:p>
            <a:pPr algn="r">
              <a:lnSpc>
                <a:spcPct val="95000"/>
              </a:lnSpc>
              <a:spcBef>
                <a:spcPct val="0"/>
              </a:spcBef>
            </a:pPr>
            <a:r>
              <a:rPr lang="en-US" altLang="fr-FR" sz="2000">
                <a:solidFill>
                  <a:schemeClr val="bg1"/>
                </a:solidFill>
                <a:latin typeface="Century Gothic" charset="0"/>
                <a:ea typeface="Century Gothic" charset="0"/>
                <a:cs typeface="Century Gothic" charset="0"/>
              </a:rPr>
              <a:t>Woodrow Wilson, </a:t>
            </a:r>
            <a:r>
              <a:rPr lang="en-US" altLang="fr-FR" sz="2000" i="1">
                <a:solidFill>
                  <a:schemeClr val="bg1"/>
                </a:solidFill>
                <a:latin typeface="Century Gothic" charset="0"/>
                <a:ea typeface="Century Gothic" charset="0"/>
                <a:cs typeface="Century Gothic" charset="0"/>
              </a:rPr>
              <a:t>The Atlantic Monthly</a:t>
            </a:r>
            <a:r>
              <a:rPr lang="en-US" altLang="fr-FR" sz="2000">
                <a:solidFill>
                  <a:schemeClr val="bg1"/>
                </a:solidFill>
                <a:latin typeface="Century Gothic" charset="0"/>
                <a:ea typeface="Century Gothic" charset="0"/>
                <a:cs typeface="Century Gothic" charset="0"/>
              </a:rPr>
              <a:t>, 1902</a:t>
            </a:r>
          </a:p>
          <a:p>
            <a:pPr algn="r">
              <a:lnSpc>
                <a:spcPct val="95000"/>
              </a:lnSpc>
              <a:spcBef>
                <a:spcPct val="0"/>
              </a:spcBef>
            </a:pPr>
            <a:endParaRPr lang="en-US" altLang="fr-FR" sz="2000">
              <a:solidFill>
                <a:schemeClr val="bg1"/>
              </a:solidFill>
              <a:latin typeface="Century Gothic" charset="0"/>
              <a:ea typeface="Century Gothic" charset="0"/>
              <a:cs typeface="Century Gothic" charset="0"/>
            </a:endParaRPr>
          </a:p>
          <a:p>
            <a:pPr>
              <a:lnSpc>
                <a:spcPct val="120000"/>
              </a:lnSpc>
              <a:spcBef>
                <a:spcPct val="0"/>
              </a:spcBef>
            </a:pPr>
            <a:r>
              <a:rPr lang="en-US" altLang="en-US" sz="2000">
                <a:solidFill>
                  <a:schemeClr val="bg1"/>
                </a:solidFill>
                <a:latin typeface="Century Gothic" charset="0"/>
                <a:ea typeface="Century Gothic" charset="0"/>
                <a:cs typeface="Century Gothic" charset="0"/>
              </a:rPr>
              <a:t>“</a:t>
            </a:r>
            <a:r>
              <a:rPr lang="en-US" altLang="fr-FR" sz="2000">
                <a:solidFill>
                  <a:schemeClr val="bg1"/>
                </a:solidFill>
                <a:latin typeface="Century Gothic" charset="0"/>
                <a:ea typeface="Century Gothic" charset="0"/>
                <a:cs typeface="Century Gothic" charset="0"/>
              </a:rPr>
              <a:t>To understand in the best sense, it is necessary not only to recognize the interests of a nation, but to enter as well into its feelings [</a:t>
            </a:r>
            <a:r>
              <a:rPr lang="is-IS" altLang="fr-FR" sz="2000">
                <a:solidFill>
                  <a:schemeClr val="bg1"/>
                </a:solidFill>
                <a:latin typeface="Century Gothic" charset="0"/>
                <a:ea typeface="Century Gothic" charset="0"/>
                <a:cs typeface="Century Gothic" charset="0"/>
              </a:rPr>
              <a:t>…]</a:t>
            </a:r>
            <a:r>
              <a:rPr lang="en-US" altLang="fr-FR" sz="2000">
                <a:solidFill>
                  <a:schemeClr val="bg1"/>
                </a:solidFill>
                <a:latin typeface="Century Gothic" charset="0"/>
                <a:ea typeface="Century Gothic" charset="0"/>
                <a:cs typeface="Century Gothic" charset="0"/>
              </a:rPr>
              <a:t>. The sentiment of a people is the most energetic element in national action. Even when material interests are the original exciting cause, it is the sentiment to which they give rise, the moral tone which emotion takes, that constitutes the greatest force. [</a:t>
            </a:r>
            <a:r>
              <a:rPr lang="is-IS" altLang="fr-FR" sz="2000">
                <a:solidFill>
                  <a:schemeClr val="bg1"/>
                </a:solidFill>
                <a:latin typeface="Century Gothic" charset="0"/>
                <a:ea typeface="Century Gothic" charset="0"/>
                <a:cs typeface="Century Gothic" charset="0"/>
              </a:rPr>
              <a:t>…] </a:t>
            </a:r>
            <a:r>
              <a:rPr lang="en-US" altLang="fr-FR" sz="2000">
                <a:solidFill>
                  <a:schemeClr val="bg1"/>
                </a:solidFill>
                <a:latin typeface="Century Gothic" charset="0"/>
                <a:ea typeface="Century Gothic" charset="0"/>
                <a:cs typeface="Century Gothic" charset="0"/>
              </a:rPr>
              <a:t>For this reason governments are careful to obtain for their contentions an aspect of right which will keep their people at their backs.</a:t>
            </a:r>
            <a:r>
              <a:rPr lang="en-US" altLang="en-US" sz="2000">
                <a:solidFill>
                  <a:schemeClr val="bg1"/>
                </a:solidFill>
                <a:latin typeface="Century Gothic" charset="0"/>
                <a:ea typeface="Century Gothic" charset="0"/>
                <a:cs typeface="Century Gothic" charset="0"/>
              </a:rPr>
              <a:t>”</a:t>
            </a:r>
            <a:endParaRPr lang="en-US" altLang="ja-JP" sz="2000">
              <a:solidFill>
                <a:schemeClr val="bg1"/>
              </a:solidFill>
              <a:latin typeface="Century Gothic" charset="0"/>
              <a:ea typeface="Century Gothic" charset="0"/>
              <a:cs typeface="Century Gothic" charset="0"/>
            </a:endParaRPr>
          </a:p>
          <a:p>
            <a:pPr algn="r">
              <a:lnSpc>
                <a:spcPct val="95000"/>
              </a:lnSpc>
              <a:spcBef>
                <a:spcPct val="0"/>
              </a:spcBef>
            </a:pPr>
            <a:r>
              <a:rPr lang="en-US" altLang="fr-FR" sz="2000">
                <a:solidFill>
                  <a:schemeClr val="bg1"/>
                </a:solidFill>
                <a:latin typeface="Century Gothic" charset="0"/>
                <a:ea typeface="Century Gothic" charset="0"/>
                <a:cs typeface="Century Gothic" charset="0"/>
              </a:rPr>
              <a:t>Alfred Thayer Mahan, </a:t>
            </a:r>
            <a:r>
              <a:rPr lang="en-US" altLang="fr-FR" sz="2000" i="1">
                <a:solidFill>
                  <a:schemeClr val="bg1"/>
                </a:solidFill>
                <a:latin typeface="Century Gothic" charset="0"/>
                <a:ea typeface="Century Gothic" charset="0"/>
                <a:cs typeface="Century Gothic" charset="0"/>
              </a:rPr>
              <a:t>The Interest of America in</a:t>
            </a:r>
            <a:endParaRPr lang="en-US" altLang="fr-FR" sz="2000">
              <a:solidFill>
                <a:schemeClr val="bg1"/>
              </a:solidFill>
              <a:latin typeface="Century Gothic" charset="0"/>
              <a:ea typeface="Century Gothic" charset="0"/>
              <a:cs typeface="Century Gothic" charset="0"/>
            </a:endParaRPr>
          </a:p>
          <a:p>
            <a:pPr algn="r">
              <a:lnSpc>
                <a:spcPct val="95000"/>
              </a:lnSpc>
              <a:spcBef>
                <a:spcPct val="0"/>
              </a:spcBef>
            </a:pPr>
            <a:r>
              <a:rPr lang="en-US" altLang="fr-FR" sz="2000" i="1">
                <a:solidFill>
                  <a:schemeClr val="bg1"/>
                </a:solidFill>
                <a:latin typeface="Century Gothic" charset="0"/>
                <a:ea typeface="Century Gothic" charset="0"/>
                <a:cs typeface="Century Gothic" charset="0"/>
              </a:rPr>
              <a:t>International Conditions,</a:t>
            </a:r>
            <a:r>
              <a:rPr lang="en-US" altLang="fr-FR" sz="2000">
                <a:solidFill>
                  <a:schemeClr val="bg1"/>
                </a:solidFill>
                <a:latin typeface="Century Gothic" charset="0"/>
                <a:ea typeface="Century Gothic" charset="0"/>
                <a:cs typeface="Century Gothic" charset="0"/>
              </a:rPr>
              <a:t> 1893</a:t>
            </a:r>
          </a:p>
          <a:p>
            <a:pPr>
              <a:lnSpc>
                <a:spcPct val="120000"/>
              </a:lnSpc>
              <a:spcBef>
                <a:spcPct val="0"/>
              </a:spcBef>
            </a:pPr>
            <a:endParaRPr lang="en-US" altLang="fr-FR" sz="200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772601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algn="ctr" eaLnBrk="1" hangingPunct="1">
              <a:defRPr/>
            </a:pPr>
            <a:r>
              <a:rPr lang="fr-FR" sz="2400">
                <a:solidFill>
                  <a:schemeClr val="bg1"/>
                </a:solidFill>
                <a:latin typeface="Century Gothic" charset="0"/>
                <a:ea typeface="Century Gothic" charset="0"/>
                <a:cs typeface="Century Gothic" charset="0"/>
              </a:rPr>
              <a:t>Thomas Paine, Common Sense, 1776</a:t>
            </a:r>
            <a:endParaRPr lang="fr-FR" sz="2400" smtClean="0">
              <a:solidFill>
                <a:schemeClr val="bg1"/>
              </a:solidFill>
              <a:latin typeface="Century Gothic" charset="0"/>
              <a:ea typeface="Century Gothic" charset="0"/>
              <a:cs typeface="Century Gothic" charset="0"/>
            </a:endParaRPr>
          </a:p>
        </p:txBody>
      </p:sp>
      <p:sp>
        <p:nvSpPr>
          <p:cNvPr id="3075" name="Rectangle 3"/>
          <p:cNvSpPr>
            <a:spLocks noGrp="1" noChangeArrowheads="1"/>
          </p:cNvSpPr>
          <p:nvPr>
            <p:ph type="body" idx="1"/>
          </p:nvPr>
        </p:nvSpPr>
        <p:spPr/>
        <p:txBody>
          <a:bodyPr>
            <a:normAutofit/>
          </a:bodyPr>
          <a:lstStyle/>
          <a:p>
            <a:pPr eaLnBrk="1" hangingPunct="1"/>
            <a:r>
              <a:rPr lang="ja-JP" altLang="fr-FR" sz="2400">
                <a:solidFill>
                  <a:schemeClr val="bg1"/>
                </a:solidFill>
                <a:latin typeface="Century Gothic" charset="0"/>
                <a:ea typeface="Century Gothic" charset="0"/>
                <a:cs typeface="Century Gothic" charset="0"/>
              </a:rPr>
              <a:t>“</a:t>
            </a:r>
            <a:r>
              <a:rPr lang="fr-FR" altLang="ja-JP" sz="2400">
                <a:solidFill>
                  <a:schemeClr val="bg1"/>
                </a:solidFill>
                <a:latin typeface="Century Gothic" charset="0"/>
                <a:ea typeface="Century Gothic" charset="0"/>
                <a:cs typeface="Century Gothic" charset="0"/>
              </a:rPr>
              <a:t>As Europe is our market for trade, we ought to form no partial connection with any part of it. It is the true interest of America to steer clear of European contentions, which she never can do, while, by her dependence on Britain, she is made the makeweight in the scale of British politics.</a:t>
            </a:r>
            <a:r>
              <a:rPr lang="ja-JP" altLang="fr-FR" sz="2400">
                <a:solidFill>
                  <a:schemeClr val="bg1"/>
                </a:solidFill>
                <a:latin typeface="Century Gothic" charset="0"/>
                <a:ea typeface="Century Gothic" charset="0"/>
                <a:cs typeface="Century Gothic" charset="0"/>
              </a:rPr>
              <a:t>”</a:t>
            </a:r>
            <a:endParaRPr lang="fr-FR" altLang="ja-JP" sz="2400">
              <a:solidFill>
                <a:schemeClr val="bg1"/>
              </a:solidFill>
              <a:latin typeface="Century Gothic" charset="0"/>
              <a:ea typeface="Century Gothic" charset="0"/>
              <a:cs typeface="Century Gothic" charset="0"/>
            </a:endParaRPr>
          </a:p>
          <a:p>
            <a:pPr eaLnBrk="1" hangingPunct="1"/>
            <a:endParaRPr lang="fr-FR" altLang="fr-FR" sz="2400">
              <a:solidFill>
                <a:schemeClr val="bg1"/>
              </a:solidFill>
              <a:latin typeface="Century Gothic" charset="0"/>
              <a:ea typeface="Century Gothic" charset="0"/>
              <a:cs typeface="Century Gothic" charset="0"/>
            </a:endParaRPr>
          </a:p>
          <a:p>
            <a:pPr eaLnBrk="1" hangingPunct="1"/>
            <a:r>
              <a:rPr lang="ja-JP" altLang="fr-FR" sz="2400">
                <a:solidFill>
                  <a:schemeClr val="bg1"/>
                </a:solidFill>
                <a:latin typeface="Century Gothic" charset="0"/>
                <a:ea typeface="Century Gothic" charset="0"/>
                <a:cs typeface="Century Gothic" charset="0"/>
              </a:rPr>
              <a:t>“</a:t>
            </a:r>
            <a:r>
              <a:rPr lang="fr-FR" altLang="ja-JP" sz="2400">
                <a:solidFill>
                  <a:schemeClr val="bg1"/>
                </a:solidFill>
                <a:latin typeface="Century Gothic" charset="0"/>
                <a:ea typeface="Century Gothic" charset="0"/>
                <a:cs typeface="Century Gothic" charset="0"/>
              </a:rPr>
              <a:t>Europe is too thickly planted with Kingdoms to be long at peace, and whenever a war breaks out between England and any foreign power, the trade of America goes to ruin, because of her connection with Britain.</a:t>
            </a:r>
            <a:r>
              <a:rPr lang="ja-JP" altLang="fr-FR" sz="2400">
                <a:solidFill>
                  <a:schemeClr val="bg1"/>
                </a:solidFill>
                <a:latin typeface="Century Gothic" charset="0"/>
                <a:ea typeface="Century Gothic" charset="0"/>
                <a:cs typeface="Century Gothic" charset="0"/>
              </a:rPr>
              <a:t>”</a:t>
            </a:r>
            <a:endParaRPr lang="fr-FR" altLang="ja-JP" sz="2400">
              <a:solidFill>
                <a:schemeClr val="bg1"/>
              </a:solidFill>
              <a:latin typeface="Century Gothic" charset="0"/>
              <a:ea typeface="Century Gothic" charset="0"/>
              <a:cs typeface="Century Gothic" charset="0"/>
            </a:endParaRPr>
          </a:p>
          <a:p>
            <a:pPr eaLnBrk="1" hangingPunct="1">
              <a:buFontTx/>
              <a:buNone/>
            </a:pPr>
            <a:endParaRPr lang="fr-FR" altLang="fr-FR" sz="240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70314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ctr" eaLnBrk="1" hangingPunct="1">
              <a:defRPr/>
            </a:pPr>
            <a:r>
              <a:rPr lang="fr-FR" sz="2400">
                <a:solidFill>
                  <a:schemeClr val="bg1"/>
                </a:solidFill>
                <a:latin typeface="Century Gothic" charset="0"/>
                <a:ea typeface="Century Gothic" charset="0"/>
                <a:cs typeface="Century Gothic" charset="0"/>
              </a:rPr>
              <a:t>George Washington's Farewell Address 1796</a:t>
            </a:r>
            <a:br>
              <a:rPr lang="fr-FR" sz="2400">
                <a:solidFill>
                  <a:schemeClr val="bg1"/>
                </a:solidFill>
                <a:latin typeface="Century Gothic" charset="0"/>
                <a:ea typeface="Century Gothic" charset="0"/>
                <a:cs typeface="Century Gothic" charset="0"/>
              </a:rPr>
            </a:br>
            <a:endParaRPr lang="fr-FR" sz="2400" smtClean="0">
              <a:solidFill>
                <a:schemeClr val="bg1"/>
              </a:solidFill>
              <a:latin typeface="Century Gothic" charset="0"/>
              <a:ea typeface="Century Gothic" charset="0"/>
              <a:cs typeface="Century Gothic" charset="0"/>
            </a:endParaRPr>
          </a:p>
        </p:txBody>
      </p:sp>
      <p:sp>
        <p:nvSpPr>
          <p:cNvPr id="4099" name="Rectangle 3"/>
          <p:cNvSpPr>
            <a:spLocks noGrp="1" noChangeArrowheads="1"/>
          </p:cNvSpPr>
          <p:nvPr>
            <p:ph type="body" idx="1"/>
          </p:nvPr>
        </p:nvSpPr>
        <p:spPr>
          <a:xfrm>
            <a:off x="838199" y="1371600"/>
            <a:ext cx="10842523" cy="4572000"/>
          </a:xfrm>
        </p:spPr>
        <p:txBody>
          <a:bodyPr>
            <a:noAutofit/>
          </a:bodyPr>
          <a:lstStyle/>
          <a:p>
            <a:pPr eaLnBrk="1" hangingPunct="1">
              <a:lnSpc>
                <a:spcPct val="90000"/>
              </a:lnSpc>
            </a:pPr>
            <a:r>
              <a:rPr lang="ja-JP" altLang="fr-FR" sz="2000">
                <a:solidFill>
                  <a:schemeClr val="bg1"/>
                </a:solidFill>
                <a:latin typeface="Century Gothic" charset="0"/>
                <a:ea typeface="Century Gothic" charset="0"/>
                <a:cs typeface="Century Gothic" charset="0"/>
              </a:rPr>
              <a:t>“</a:t>
            </a:r>
            <a:r>
              <a:rPr lang="fr-FR" altLang="ja-JP" sz="2000">
                <a:solidFill>
                  <a:schemeClr val="bg1"/>
                </a:solidFill>
                <a:latin typeface="Century Gothic" charset="0"/>
                <a:ea typeface="Century Gothic" charset="0"/>
                <a:cs typeface="Century Gothic" charset="0"/>
              </a:rPr>
              <a:t>The great rule of conduct for us in regard to foreign nations is in extending our commercial relations, to have with them as little political connection as possible. So far as we have already formed engagements, let them be fulfilled with perfect good faith. Here let us stop. Europe has a set of primary interests which to us have none; or a very remote relation. Hence she must be engaged in frequent controversies, the causes of which are essentially foreign to our concerns. Hence, therefore, it must be unwise in us to implicate ourselves by artificial ties in the ordinary vicissitudes of her politics, or the ordinary combinations and collisions of her friendships or enmities.</a:t>
            </a:r>
            <a:r>
              <a:rPr lang="ja-JP" altLang="fr-FR" sz="2000">
                <a:solidFill>
                  <a:schemeClr val="bg1"/>
                </a:solidFill>
                <a:latin typeface="Century Gothic" charset="0"/>
                <a:ea typeface="Century Gothic" charset="0"/>
                <a:cs typeface="Century Gothic" charset="0"/>
              </a:rPr>
              <a:t>”</a:t>
            </a:r>
            <a:endParaRPr lang="fr-FR" altLang="ja-JP" sz="2000">
              <a:solidFill>
                <a:schemeClr val="bg1"/>
              </a:solidFill>
              <a:latin typeface="Century Gothic" charset="0"/>
              <a:ea typeface="Century Gothic" charset="0"/>
              <a:cs typeface="Century Gothic" charset="0"/>
            </a:endParaRPr>
          </a:p>
          <a:p>
            <a:pPr eaLnBrk="1" hangingPunct="1">
              <a:lnSpc>
                <a:spcPct val="90000"/>
              </a:lnSpc>
            </a:pPr>
            <a:endParaRPr lang="fr-FR" altLang="fr-FR" sz="2000">
              <a:solidFill>
                <a:schemeClr val="bg1"/>
              </a:solidFill>
              <a:latin typeface="Century Gothic" charset="0"/>
              <a:ea typeface="Century Gothic" charset="0"/>
              <a:cs typeface="Century Gothic" charset="0"/>
            </a:endParaRPr>
          </a:p>
          <a:p>
            <a:pPr eaLnBrk="1" hangingPunct="1">
              <a:lnSpc>
                <a:spcPct val="90000"/>
              </a:lnSpc>
            </a:pPr>
            <a:r>
              <a:rPr lang="ja-JP" altLang="fr-FR" sz="2000">
                <a:solidFill>
                  <a:schemeClr val="bg1"/>
                </a:solidFill>
                <a:latin typeface="Century Gothic" charset="0"/>
                <a:ea typeface="Century Gothic" charset="0"/>
                <a:cs typeface="Century Gothic" charset="0"/>
              </a:rPr>
              <a:t>“</a:t>
            </a:r>
            <a:r>
              <a:rPr lang="fr-FR" altLang="ja-JP" sz="2000">
                <a:solidFill>
                  <a:schemeClr val="bg1"/>
                </a:solidFill>
                <a:latin typeface="Century Gothic" charset="0"/>
                <a:ea typeface="Century Gothic" charset="0"/>
                <a:cs typeface="Century Gothic" charset="0"/>
              </a:rPr>
              <a:t>Our detached and distant situation invites and enables us to pursue a different course. If we remain one people under an efficient government. the period is not far off when we may defy material injury from external annoyance; when we may take such an attitude as will cause the neutrality we may at any time resolve upon to be scrupulously respected; when belligerent nations, under the impossibility of making acquisitions upon us, will not lightly hazard the giving us provocation; when we may choose peace or war, as our interest, guided by justice, shall counsel.</a:t>
            </a:r>
            <a:r>
              <a:rPr lang="ja-JP" altLang="fr-FR" sz="2000">
                <a:solidFill>
                  <a:schemeClr val="bg1"/>
                </a:solidFill>
                <a:latin typeface="Century Gothic" charset="0"/>
                <a:ea typeface="Century Gothic" charset="0"/>
                <a:cs typeface="Century Gothic" charset="0"/>
              </a:rPr>
              <a:t>”</a:t>
            </a:r>
            <a:endParaRPr lang="fr-FR" altLang="ja-JP" sz="2000">
              <a:solidFill>
                <a:schemeClr val="bg1"/>
              </a:solidFill>
              <a:latin typeface="Century Gothic" charset="0"/>
              <a:ea typeface="Century Gothic" charset="0"/>
              <a:cs typeface="Century Gothic" charset="0"/>
            </a:endParaRPr>
          </a:p>
          <a:p>
            <a:pPr eaLnBrk="1" hangingPunct="1">
              <a:lnSpc>
                <a:spcPct val="90000"/>
              </a:lnSpc>
            </a:pPr>
            <a:endParaRPr lang="fr-FR" altLang="fr-FR" sz="200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662676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eaLnBrk="1" hangingPunct="1">
              <a:defRPr/>
            </a:pPr>
            <a:r>
              <a:rPr lang="fr-FR" sz="2400">
                <a:solidFill>
                  <a:schemeClr val="bg1"/>
                </a:solidFill>
                <a:latin typeface="Century Gothic" charset="0"/>
                <a:ea typeface="Century Gothic" charset="0"/>
                <a:cs typeface="Century Gothic" charset="0"/>
              </a:rPr>
              <a:t>George Washington's Farewell Address 1796</a:t>
            </a:r>
            <a:br>
              <a:rPr lang="fr-FR" sz="2400">
                <a:solidFill>
                  <a:schemeClr val="bg1"/>
                </a:solidFill>
                <a:latin typeface="Century Gothic" charset="0"/>
                <a:ea typeface="Century Gothic" charset="0"/>
                <a:cs typeface="Century Gothic" charset="0"/>
              </a:rPr>
            </a:br>
            <a:endParaRPr lang="fr-FR" sz="2400" smtClean="0">
              <a:solidFill>
                <a:schemeClr val="bg1"/>
              </a:solidFill>
              <a:latin typeface="Century Gothic" charset="0"/>
              <a:ea typeface="Century Gothic" charset="0"/>
              <a:cs typeface="Century Gothic" charset="0"/>
            </a:endParaRPr>
          </a:p>
        </p:txBody>
      </p:sp>
      <p:sp>
        <p:nvSpPr>
          <p:cNvPr id="5123" name="Rectangle 3"/>
          <p:cNvSpPr>
            <a:spLocks noGrp="1" noChangeArrowheads="1"/>
          </p:cNvSpPr>
          <p:nvPr>
            <p:ph type="body" idx="1"/>
          </p:nvPr>
        </p:nvSpPr>
        <p:spPr>
          <a:xfrm>
            <a:off x="899650" y="1371599"/>
            <a:ext cx="10382864" cy="5161935"/>
          </a:xfrm>
        </p:spPr>
        <p:txBody>
          <a:bodyPr>
            <a:noAutofit/>
          </a:bodyPr>
          <a:lstStyle/>
          <a:p>
            <a:pPr eaLnBrk="1" hangingPunct="1">
              <a:lnSpc>
                <a:spcPct val="90000"/>
              </a:lnSpc>
            </a:pPr>
            <a:r>
              <a:rPr lang="ja-JP" altLang="fr-FR" sz="2000">
                <a:solidFill>
                  <a:schemeClr val="bg1"/>
                </a:solidFill>
                <a:latin typeface="Century Gothic" charset="0"/>
                <a:ea typeface="Century Gothic" charset="0"/>
                <a:cs typeface="Century Gothic" charset="0"/>
              </a:rPr>
              <a:t>“</a:t>
            </a:r>
            <a:r>
              <a:rPr lang="fr-FR" altLang="ja-JP" sz="2000">
                <a:solidFill>
                  <a:schemeClr val="bg1"/>
                </a:solidFill>
                <a:latin typeface="Century Gothic" charset="0"/>
                <a:ea typeface="Century Gothic" charset="0"/>
                <a:cs typeface="Century Gothic" charset="0"/>
              </a:rPr>
              <a:t>Why forego the advantages of so peculiar a situation? Why quit our own to stand upon foreign ground? Why, by interweaving our destiny with that of any part of Europe, entangle our peace and prosperity in the toils of European ambition, rivalship, interest, humor or caprice?</a:t>
            </a:r>
            <a:r>
              <a:rPr lang="ja-JP" altLang="fr-FR" sz="2000">
                <a:solidFill>
                  <a:schemeClr val="bg1"/>
                </a:solidFill>
                <a:latin typeface="Century Gothic" charset="0"/>
                <a:ea typeface="Century Gothic" charset="0"/>
                <a:cs typeface="Century Gothic" charset="0"/>
              </a:rPr>
              <a:t>”</a:t>
            </a:r>
            <a:endParaRPr lang="fr-FR" altLang="ja-JP" sz="2000">
              <a:solidFill>
                <a:schemeClr val="bg1"/>
              </a:solidFill>
              <a:latin typeface="Century Gothic" charset="0"/>
              <a:ea typeface="Century Gothic" charset="0"/>
              <a:cs typeface="Century Gothic" charset="0"/>
            </a:endParaRPr>
          </a:p>
          <a:p>
            <a:pPr eaLnBrk="1" hangingPunct="1">
              <a:lnSpc>
                <a:spcPct val="90000"/>
              </a:lnSpc>
            </a:pPr>
            <a:endParaRPr lang="fr-FR" altLang="fr-FR" sz="2000">
              <a:solidFill>
                <a:schemeClr val="bg1"/>
              </a:solidFill>
              <a:latin typeface="Century Gothic" charset="0"/>
              <a:ea typeface="Century Gothic" charset="0"/>
              <a:cs typeface="Century Gothic" charset="0"/>
            </a:endParaRPr>
          </a:p>
          <a:p>
            <a:pPr eaLnBrk="1" hangingPunct="1">
              <a:lnSpc>
                <a:spcPct val="90000"/>
              </a:lnSpc>
            </a:pPr>
            <a:r>
              <a:rPr lang="ja-JP" altLang="fr-FR" sz="2000">
                <a:solidFill>
                  <a:schemeClr val="bg1"/>
                </a:solidFill>
                <a:latin typeface="Century Gothic" charset="0"/>
                <a:ea typeface="Century Gothic" charset="0"/>
                <a:cs typeface="Century Gothic" charset="0"/>
              </a:rPr>
              <a:t>“</a:t>
            </a:r>
            <a:r>
              <a:rPr lang="fr-FR" altLang="ja-JP" sz="2000">
                <a:solidFill>
                  <a:schemeClr val="bg1"/>
                </a:solidFill>
                <a:latin typeface="Century Gothic" charset="0"/>
                <a:ea typeface="Century Gothic" charset="0"/>
                <a:cs typeface="Century Gothic" charset="0"/>
              </a:rPr>
              <a:t>It is our true policy to steer clear of permanent alliances with any portion of the foreign world; so far, I mean, as we are now at liberty to do it; for let me not be understood as capable of patronizing infidelity to existing engagements. I hold the maxim no less applicable to public than to private affairs, that honesty is always the best policy. I repeat it, therefore, let those engagements be observed in their genuine sense. But, in my opinion, it is unnecessary and would be unwise to extend them.</a:t>
            </a:r>
            <a:r>
              <a:rPr lang="ja-JP" altLang="fr-FR" sz="2000">
                <a:solidFill>
                  <a:schemeClr val="bg1"/>
                </a:solidFill>
                <a:latin typeface="Century Gothic" charset="0"/>
                <a:ea typeface="Century Gothic" charset="0"/>
                <a:cs typeface="Century Gothic" charset="0"/>
              </a:rPr>
              <a:t>”</a:t>
            </a:r>
            <a:endParaRPr lang="fr-FR" altLang="ja-JP" sz="2000">
              <a:solidFill>
                <a:schemeClr val="bg1"/>
              </a:solidFill>
              <a:latin typeface="Century Gothic" charset="0"/>
              <a:ea typeface="Century Gothic" charset="0"/>
              <a:cs typeface="Century Gothic" charset="0"/>
            </a:endParaRPr>
          </a:p>
          <a:p>
            <a:pPr eaLnBrk="1" hangingPunct="1">
              <a:lnSpc>
                <a:spcPct val="90000"/>
              </a:lnSpc>
            </a:pPr>
            <a:endParaRPr lang="fr-FR" altLang="fr-FR" sz="2000">
              <a:solidFill>
                <a:schemeClr val="bg1"/>
              </a:solidFill>
              <a:latin typeface="Century Gothic" charset="0"/>
              <a:ea typeface="Century Gothic" charset="0"/>
              <a:cs typeface="Century Gothic" charset="0"/>
            </a:endParaRPr>
          </a:p>
          <a:p>
            <a:pPr eaLnBrk="1" hangingPunct="1">
              <a:lnSpc>
                <a:spcPct val="90000"/>
              </a:lnSpc>
            </a:pPr>
            <a:r>
              <a:rPr lang="ja-JP" altLang="fr-FR" sz="2000">
                <a:solidFill>
                  <a:schemeClr val="bg1"/>
                </a:solidFill>
                <a:latin typeface="Century Gothic" charset="0"/>
                <a:ea typeface="Century Gothic" charset="0"/>
                <a:cs typeface="Century Gothic" charset="0"/>
              </a:rPr>
              <a:t>“</a:t>
            </a:r>
            <a:r>
              <a:rPr lang="fr-FR" altLang="ja-JP" sz="2000">
                <a:solidFill>
                  <a:schemeClr val="bg1"/>
                </a:solidFill>
                <a:latin typeface="Century Gothic" charset="0"/>
                <a:ea typeface="Century Gothic" charset="0"/>
                <a:cs typeface="Century Gothic" charset="0"/>
              </a:rPr>
              <a:t>Taking care always to keep ourselves by suitable establishments on a respectable defensive posture, we may safely trust to temporary alliances for extraordinary emergencies.</a:t>
            </a:r>
            <a:r>
              <a:rPr lang="ja-JP" altLang="fr-FR" sz="2000">
                <a:solidFill>
                  <a:schemeClr val="bg1"/>
                </a:solidFill>
                <a:latin typeface="Century Gothic" charset="0"/>
                <a:ea typeface="Century Gothic" charset="0"/>
                <a:cs typeface="Century Gothic" charset="0"/>
              </a:rPr>
              <a:t>”</a:t>
            </a:r>
            <a:endParaRPr lang="fr-FR" altLang="ja-JP" sz="2000">
              <a:solidFill>
                <a:schemeClr val="bg1"/>
              </a:solidFill>
              <a:latin typeface="Century Gothic" charset="0"/>
              <a:ea typeface="Century Gothic" charset="0"/>
              <a:cs typeface="Century Gothic" charset="0"/>
            </a:endParaRPr>
          </a:p>
          <a:p>
            <a:pPr eaLnBrk="1" hangingPunct="1">
              <a:lnSpc>
                <a:spcPct val="90000"/>
              </a:lnSpc>
            </a:pPr>
            <a:endParaRPr lang="fr-FR" altLang="fr-FR" sz="200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54357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48927" y="58992"/>
            <a:ext cx="10801094" cy="1325563"/>
          </a:xfrm>
        </p:spPr>
        <p:txBody>
          <a:bodyPr>
            <a:normAutofit/>
          </a:bodyPr>
          <a:lstStyle/>
          <a:p>
            <a:pPr algn="ctr">
              <a:defRPr/>
            </a:pPr>
            <a:r>
              <a:rPr lang="fr-FR" sz="2400">
                <a:solidFill>
                  <a:schemeClr val="bg1"/>
                </a:solidFill>
                <a:latin typeface="Century Gothic" charset="0"/>
                <a:ea typeface="Century Gothic" charset="0"/>
                <a:cs typeface="Century Gothic" charset="0"/>
              </a:rPr>
              <a:t>Abraham Lincoln, Gettysburg Address, 1863</a:t>
            </a:r>
            <a:endParaRPr lang="fr-FR" sz="2400" smtClean="0">
              <a:solidFill>
                <a:schemeClr val="bg1"/>
              </a:solidFill>
              <a:latin typeface="Century Gothic" charset="0"/>
              <a:ea typeface="Century Gothic" charset="0"/>
              <a:cs typeface="Century Gothic" charset="0"/>
            </a:endParaRPr>
          </a:p>
        </p:txBody>
      </p:sp>
      <p:sp>
        <p:nvSpPr>
          <p:cNvPr id="3075" name="Rectangle 3"/>
          <p:cNvSpPr>
            <a:spLocks noGrp="1" noChangeArrowheads="1"/>
          </p:cNvSpPr>
          <p:nvPr>
            <p:ph type="body" idx="1"/>
          </p:nvPr>
        </p:nvSpPr>
        <p:spPr>
          <a:xfrm>
            <a:off x="648927" y="1338930"/>
            <a:ext cx="10928557" cy="4351338"/>
          </a:xfrm>
        </p:spPr>
        <p:txBody>
          <a:bodyPr>
            <a:noAutofit/>
          </a:bodyPr>
          <a:lstStyle/>
          <a:p>
            <a:pPr marL="0" indent="0">
              <a:lnSpc>
                <a:spcPct val="160000"/>
              </a:lnSpc>
              <a:buNone/>
            </a:pPr>
            <a:r>
              <a:rPr lang="fr-FR" sz="1800">
                <a:solidFill>
                  <a:schemeClr val="bg1"/>
                </a:solidFill>
                <a:latin typeface="Century Gothic" charset="0"/>
                <a:ea typeface="Century Gothic" charset="0"/>
                <a:cs typeface="Century Gothic" charset="0"/>
              </a:rPr>
              <a:t>Four score and seven years ago our fathers brought forth on this continent, a new nation, conceived in Liberty, and dedicated to the proposition that all men are created equal.</a:t>
            </a:r>
          </a:p>
          <a:p>
            <a:pPr marL="0" indent="0">
              <a:lnSpc>
                <a:spcPct val="160000"/>
              </a:lnSpc>
              <a:buNone/>
            </a:pPr>
            <a:r>
              <a:rPr lang="fr-FR" sz="1800">
                <a:solidFill>
                  <a:schemeClr val="bg1"/>
                </a:solidFill>
                <a:latin typeface="Century Gothic" charset="0"/>
                <a:ea typeface="Century Gothic" charset="0"/>
                <a:cs typeface="Century Gothic" charset="0"/>
              </a:rPr>
              <a:t>Now we are engaged in a great civil war, testing whether that nation, or any nation so conceived and so dedicated, can long endure. </a:t>
            </a:r>
          </a:p>
          <a:p>
            <a:pPr marL="0" indent="0">
              <a:lnSpc>
                <a:spcPct val="160000"/>
              </a:lnSpc>
              <a:buNone/>
            </a:pPr>
            <a:r>
              <a:rPr lang="fr-FR" sz="1800">
                <a:solidFill>
                  <a:schemeClr val="bg1"/>
                </a:solidFill>
                <a:latin typeface="Century Gothic" charset="0"/>
                <a:ea typeface="Century Gothic" charset="0"/>
                <a:cs typeface="Century Gothic" charset="0"/>
              </a:rPr>
              <a:t>[…]</a:t>
            </a:r>
          </a:p>
          <a:p>
            <a:pPr marL="0" indent="0">
              <a:lnSpc>
                <a:spcPct val="160000"/>
              </a:lnSpc>
              <a:buNone/>
            </a:pPr>
            <a:r>
              <a:rPr lang="fr-FR" sz="1800">
                <a:solidFill>
                  <a:schemeClr val="bg1"/>
                </a:solidFill>
                <a:latin typeface="Century Gothic" charset="0"/>
                <a:ea typeface="Century Gothic" charset="0"/>
                <a:cs typeface="Century Gothic" charset="0"/>
              </a:rPr>
              <a:t>It is … for us to be here dedicated to the great task remaining before us—that from these honored dead we take increased devotion to that cause for which they gave the last full measure of devotion—that we here highly resolve that these dead shall not have died in vain—that this nation, under God, shall have a new birth of freedom—and that government of the people, by the people, for the people, shall not perish from the earth.</a:t>
            </a:r>
            <a:endParaRPr lang="fr-FR" altLang="fr-FR" sz="180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80182838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1142</Words>
  <Application>Microsoft Macintosh PowerPoint</Application>
  <PresentationFormat>Grand écran</PresentationFormat>
  <Paragraphs>44</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Century Gothic</vt:lpstr>
      <vt:lpstr>Thème Office</vt:lpstr>
      <vt:lpstr>Présentation PowerPoint</vt:lpstr>
      <vt:lpstr>Présentation PowerPoint</vt:lpstr>
      <vt:lpstr>Présentation PowerPoint</vt:lpstr>
      <vt:lpstr>Présentation PowerPoint</vt:lpstr>
      <vt:lpstr>Thomas Paine, Common Sense, 1776</vt:lpstr>
      <vt:lpstr>George Washington's Farewell Address 1796 </vt:lpstr>
      <vt:lpstr>George Washington's Farewell Address 1796 </vt:lpstr>
      <vt:lpstr>Abraham Lincoln, Gettysburg Address, 1863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Kempf</dc:creator>
  <cp:lastModifiedBy>Jean Kempf</cp:lastModifiedBy>
  <cp:revision>13</cp:revision>
  <dcterms:created xsi:type="dcterms:W3CDTF">2017-11-05T14:11:45Z</dcterms:created>
  <dcterms:modified xsi:type="dcterms:W3CDTF">2017-11-29T10:31:27Z</dcterms:modified>
</cp:coreProperties>
</file>