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EEB94-D423-4B30-AB3C-6ADA30CA6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BDBAC3-4D65-4EDA-8FDF-F6C64BBA1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A545F-58EF-4DD7-B3E9-A7A9AAD4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B4A7C-7A2E-45FD-A655-06E884BC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14E3D-45CA-4FF8-8A38-FC5F0A22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63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64DF5-1F72-4FAC-B4BA-40DCFC38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62D2F6-66C4-4166-8FEA-F3BA93C1E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11DCD6-9228-49FA-BA84-7936A218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8F564-D36D-468F-96B0-4B889C27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27DEC9-5A08-441C-884B-584B8BEB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09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989417-D60C-41FD-830A-5D3DD0F68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3686F1-859C-4BDE-9675-D56309AE0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39F774-B67B-40CB-9FBE-8AC37F9F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D8A06E-C760-4F46-A5F5-8E9BA741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084FB-D7A8-4249-BC40-82A3A07C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60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C411B-0A5C-4C85-9E57-8CFD62EC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5D3419-B509-4317-83BF-5849B4162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7387D-2A46-441D-8B9D-A2367B5B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A0A17-BAD5-4B2C-A840-EFFB4C20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88D4CA-3115-43C0-A836-7B9A1650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3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2B6C9-6FA1-4E39-95A0-42E5A789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67B038-D6E3-4D01-9932-53E2C0C64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7B1578-68EE-496C-8E82-1982C350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CC6D31-F608-4BD8-A46B-6ACB0BCB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D434E-929F-47E3-8110-DBB52129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83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88E82-7EF2-4A9C-99B4-8C04228B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87D9AB-079B-43A7-BD97-9E18F370F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7841BC-038B-4124-8AEB-1E7B6642E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61D33C-21B1-4CAA-B0D8-85AD0CAB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1DE613-C1A9-4AF9-8F69-38038D48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F61B6B-6726-4A5A-BA28-CF3D9D6F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36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A195C-69C7-4703-86FA-42143537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3AA05-E439-49EF-9A51-E9B8FF05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BF33C4-AFE3-4B39-ABDF-62CF35233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4A6FD6-B170-42EB-B440-A527BF6E3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69AD18-642B-439B-87FF-01403F5B6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186281-3E57-491B-858C-4CFC09E6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579A47-DDF7-483F-94E4-3E5092EB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0CB9F8-5F56-4633-BF31-8103C383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4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0F7B1-F791-4FF1-8E79-EE6C4BC6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CCD030-7D3A-4D8B-812D-063A0F5F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D6F4E8-7DA6-4E72-B517-1AE12F0E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22E175-2643-4ADE-A978-9CD36C65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26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AA2B43-C2CF-4EB2-983F-88DBF08C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095300-00AF-4C97-8EE8-2FF40DC4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76260E-7E50-401D-85E4-D684C45C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5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62461-BC91-4418-9FD3-3B7B0088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AD40C-0B8F-4D5C-BF2A-BB09A5D6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1867E8-699E-402F-AA14-14F137E86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3F9E1E-F1A0-4F7D-9477-4BFC9212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56DF93-B51E-4339-AAAE-7375CFBF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451A10-050D-4B79-BE54-ACD3675F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56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A0865-5C4C-42BD-AC6D-809C1F66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49E786-6C51-4B4C-90FD-09B6B97C5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C1A897-DB2E-43AD-BC15-72C91245C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883566-90B4-412E-8B13-31DEC63C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7609FA-8445-41F4-9682-9818FE2D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26AA21-59E5-4BA8-8802-D61BF286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16407E-9E02-4C91-A924-EAC9E8B2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8C418A-CF9D-476D-AF42-6281BADB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3A7F0B-10CD-4EF5-ACF3-6CB5614BA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3CBD-9D8C-4475-8631-B1C9004B99D3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49FD09-966A-4002-AA91-ACFA472C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2E937D-3919-4FB1-AE8F-7E6646452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27DF-F069-46B0-949F-A9285EFC5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8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3FEAD-CC0C-4BE1-B354-BAA3F498B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800" dirty="0" err="1"/>
              <a:t>Victorian</a:t>
            </a:r>
            <a:r>
              <a:rPr lang="fr-FR" sz="8800" dirty="0"/>
              <a:t> Monsters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40B013-A0BD-43E9-AFF2-C95F2A547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sz="3200" dirty="0"/>
              <a:t>The end of a century and the end of a world</a:t>
            </a:r>
          </a:p>
        </p:txBody>
      </p:sp>
    </p:spTree>
    <p:extLst>
      <p:ext uri="{BB962C8B-B14F-4D97-AF65-F5344CB8AC3E}">
        <p14:creationId xmlns:p14="http://schemas.microsoft.com/office/powerpoint/2010/main" val="124079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C2C0F-37FC-433F-B334-C0D25999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The mapping of the </a:t>
            </a:r>
            <a:r>
              <a:rPr lang="fr-FR" u="sng" dirty="0" err="1"/>
              <a:t>inside</a:t>
            </a:r>
            <a:r>
              <a:rPr lang="fr-FR" u="sng" dirty="0"/>
              <a:t> of man/</a:t>
            </a:r>
            <a:r>
              <a:rPr lang="fr-FR" u="sng" dirty="0" err="1"/>
              <a:t>woman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E8DA31-18DA-4988-B060-0AC07C10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rise</a:t>
            </a:r>
            <a:r>
              <a:rPr lang="fr-FR" dirty="0"/>
              <a:t> of</a:t>
            </a:r>
            <a:r>
              <a:rPr lang="en-GB" dirty="0"/>
              <a:t> psychiatry and psychology.</a:t>
            </a:r>
          </a:p>
          <a:p>
            <a:endParaRPr lang="en-GB" dirty="0"/>
          </a:p>
          <a:p>
            <a:r>
              <a:rPr lang="en-GB" dirty="0"/>
              <a:t>The specificity of the Victorian gothic.</a:t>
            </a:r>
          </a:p>
          <a:p>
            <a:r>
              <a:rPr lang="en-GB" dirty="0">
                <a:sym typeface="Wingdings" panose="05000000000000000000" pitchFamily="2" charset="2"/>
              </a:rPr>
              <a:t> Contamination, degeneracy, and corruption.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fr-FR" i="1" dirty="0"/>
              <a:t>Dracula</a:t>
            </a:r>
            <a:r>
              <a:rPr lang="fr-FR" dirty="0"/>
              <a:t> as a </a:t>
            </a:r>
            <a:r>
              <a:rPr lang="fr-FR" dirty="0" err="1"/>
              <a:t>metaphor</a:t>
            </a:r>
            <a:r>
              <a:rPr lang="fr-FR" dirty="0"/>
              <a:t> of the </a:t>
            </a:r>
            <a:r>
              <a:rPr lang="fr-FR" dirty="0" err="1"/>
              <a:t>age</a:t>
            </a:r>
            <a:r>
              <a:rPr lang="fr-FR" dirty="0"/>
              <a:t>.</a:t>
            </a:r>
          </a:p>
          <a:p>
            <a:r>
              <a:rPr lang="fr-FR" dirty="0" err="1"/>
              <a:t>Both</a:t>
            </a:r>
            <a:r>
              <a:rPr lang="fr-FR" dirty="0"/>
              <a:t> in </a:t>
            </a:r>
            <a:r>
              <a:rPr lang="fr-FR" i="1" dirty="0"/>
              <a:t>Dracula</a:t>
            </a:r>
            <a:r>
              <a:rPr lang="fr-FR" dirty="0"/>
              <a:t> and in </a:t>
            </a:r>
            <a:r>
              <a:rPr lang="en-GB" i="1" dirty="0"/>
              <a:t>The Strange Case of Dr Jekyll and Mr Hyde</a:t>
            </a:r>
            <a:r>
              <a:rPr lang="en-GB" dirty="0"/>
              <a:t>, the epistolary narration adds to the fragmentary perception of a complex world.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73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AC88A-627B-40BB-AE7A-3B53E42E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/>
              <a:t>Monstrosity</a:t>
            </a:r>
            <a:r>
              <a:rPr lang="fr-FR" u="sng" dirty="0"/>
              <a:t> and </a:t>
            </a:r>
            <a:r>
              <a:rPr lang="fr-FR" u="sng" dirty="0" err="1"/>
              <a:t>ambiguity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0237B-3D8B-4565-840F-B2195FF8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Impossible to look at </a:t>
            </a:r>
            <a:r>
              <a:rPr lang="fr-FR" dirty="0" err="1"/>
              <a:t>it</a:t>
            </a:r>
            <a:r>
              <a:rPr lang="fr-FR" dirty="0"/>
              <a:t> in the </a:t>
            </a:r>
            <a:r>
              <a:rPr lang="fr-FR" dirty="0" err="1"/>
              <a:t>eyes</a:t>
            </a:r>
            <a:r>
              <a:rPr lang="fr-FR" dirty="0"/>
              <a:t> (</a:t>
            </a:r>
            <a:r>
              <a:rPr lang="fr-FR" dirty="0" err="1"/>
              <a:t>remember</a:t>
            </a:r>
            <a:r>
              <a:rPr lang="fr-FR" dirty="0"/>
              <a:t> the </a:t>
            </a:r>
            <a:r>
              <a:rPr lang="fr-FR" dirty="0" err="1"/>
              <a:t>example</a:t>
            </a:r>
            <a:r>
              <a:rPr lang="fr-FR" dirty="0"/>
              <a:t> of the </a:t>
            </a:r>
            <a:r>
              <a:rPr lang="fr-FR" dirty="0" err="1"/>
              <a:t>mythological</a:t>
            </a:r>
            <a:r>
              <a:rPr lang="fr-FR" dirty="0"/>
              <a:t> </a:t>
            </a:r>
            <a:r>
              <a:rPr lang="fr-FR" i="1" dirty="0" err="1"/>
              <a:t>gorgon</a:t>
            </a:r>
            <a:r>
              <a:rPr lang="fr-FR" dirty="0"/>
              <a:t> and </a:t>
            </a:r>
            <a:r>
              <a:rPr lang="fr-FR" i="1" dirty="0" err="1"/>
              <a:t>Medusa</a:t>
            </a:r>
            <a:r>
              <a:rPr lang="fr-FR" dirty="0"/>
              <a:t>).</a:t>
            </a:r>
          </a:p>
          <a:p>
            <a:r>
              <a:rPr lang="en-GB" dirty="0"/>
              <a:t>An object of oblique perception and enjoyment.</a:t>
            </a:r>
          </a:p>
          <a:p>
            <a:endParaRPr lang="en-GB" dirty="0"/>
          </a:p>
          <a:p>
            <a:r>
              <a:rPr lang="en-GB" dirty="0"/>
              <a:t>Ambiguous monsters.</a:t>
            </a:r>
          </a:p>
          <a:p>
            <a:r>
              <a:rPr lang="en-GB" dirty="0"/>
              <a:t>Anxiety or/and desire.</a:t>
            </a:r>
          </a:p>
          <a:p>
            <a:r>
              <a:rPr lang="en-GB" dirty="0"/>
              <a:t>The power of attraction of evil.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1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C9353-6657-4642-8F13-A5231ED7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The </a:t>
            </a:r>
            <a:r>
              <a:rPr lang="fr-FR" u="sng" dirty="0" err="1"/>
              <a:t>monster</a:t>
            </a:r>
            <a:r>
              <a:rPr lang="fr-FR" u="sng" dirty="0"/>
              <a:t>, a </a:t>
            </a:r>
            <a:r>
              <a:rPr lang="fr-FR" u="sng" dirty="0" err="1"/>
              <a:t>metaphor</a:t>
            </a:r>
            <a:r>
              <a:rPr lang="fr-FR" u="sng" dirty="0"/>
              <a:t> of the </a:t>
            </a:r>
            <a:r>
              <a:rPr lang="fr-FR" u="sng" dirty="0" err="1"/>
              <a:t>age</a:t>
            </a: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D9D92-CB3C-4A9D-A4AC-2C5B1DCA2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en-US" dirty="0"/>
              <a:t>contamination that could put an end to British </a:t>
            </a:r>
            <a:r>
              <a:rPr lang="en-US" dirty="0" err="1"/>
              <a:t>civilisation</a:t>
            </a:r>
            <a:r>
              <a:rPr lang="en-US" dirty="0"/>
              <a:t>.</a:t>
            </a:r>
          </a:p>
          <a:p>
            <a:r>
              <a:rPr lang="fr-FR" dirty="0"/>
              <a:t>The </a:t>
            </a:r>
            <a:r>
              <a:rPr lang="fr-FR" dirty="0" err="1"/>
              <a:t>epidemic</a:t>
            </a:r>
            <a:r>
              <a:rPr lang="fr-FR" dirty="0"/>
              <a:t> of syphilis.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fear</a:t>
            </a:r>
            <a:r>
              <a:rPr lang="fr-FR" dirty="0"/>
              <a:t> of </a:t>
            </a:r>
            <a:r>
              <a:rPr lang="fr-FR" dirty="0" err="1"/>
              <a:t>losing</a:t>
            </a:r>
            <a:r>
              <a:rPr lang="fr-FR" dirty="0"/>
              <a:t> control of </a:t>
            </a:r>
            <a:r>
              <a:rPr lang="fr-FR" dirty="0" err="1"/>
              <a:t>one’s</a:t>
            </a:r>
            <a:r>
              <a:rPr lang="fr-FR" dirty="0"/>
              <a:t> </a:t>
            </a:r>
            <a:r>
              <a:rPr lang="fr-FR" dirty="0" err="1"/>
              <a:t>destiny</a:t>
            </a:r>
            <a:r>
              <a:rPr lang="fr-FR" dirty="0"/>
              <a:t> and </a:t>
            </a:r>
            <a:r>
              <a:rPr lang="fr-FR" dirty="0" err="1"/>
              <a:t>oneself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fundamental</a:t>
            </a:r>
            <a:r>
              <a:rPr lang="fr-FR" dirty="0"/>
              <a:t> </a:t>
            </a:r>
            <a:r>
              <a:rPr lang="fr-FR" dirty="0" err="1"/>
              <a:t>pessimism</a:t>
            </a:r>
            <a:r>
              <a:rPr lang="fr-FR" dirty="0"/>
              <a:t> of the </a:t>
            </a:r>
            <a:r>
              <a:rPr lang="fr-FR" dirty="0" err="1"/>
              <a:t>Victorian</a:t>
            </a:r>
            <a:r>
              <a:rPr lang="fr-FR" dirty="0"/>
              <a:t> </a:t>
            </a:r>
            <a:r>
              <a:rPr lang="fr-FR" dirty="0" err="1"/>
              <a:t>gothic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05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AA426-BBC0-4AAA-87C0-EB10AE55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The central figure of the double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99DD85-600B-48FD-A44E-C2DA81688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Literature</a:t>
            </a:r>
            <a:r>
              <a:rPr lang="fr-FR" dirty="0"/>
              <a:t> </a:t>
            </a:r>
            <a:r>
              <a:rPr lang="fr-FR" dirty="0" err="1"/>
              <a:t>supported</a:t>
            </a:r>
            <a:r>
              <a:rPr lang="fr-FR" dirty="0"/>
              <a:t> by </a:t>
            </a:r>
            <a:r>
              <a:rPr lang="fr-FR" dirty="0" err="1"/>
              <a:t>psychological</a:t>
            </a:r>
            <a:r>
              <a:rPr lang="fr-FR" dirty="0"/>
              <a:t> intuitions (the </a:t>
            </a:r>
            <a:r>
              <a:rPr lang="fr-FR" dirty="0" err="1"/>
              <a:t>age</a:t>
            </a:r>
            <a:r>
              <a:rPr lang="fr-FR" dirty="0"/>
              <a:t> of the </a:t>
            </a:r>
            <a:r>
              <a:rPr lang="fr-FR" dirty="0" err="1"/>
              <a:t>rise</a:t>
            </a:r>
            <a:r>
              <a:rPr lang="fr-FR" dirty="0"/>
              <a:t> of </a:t>
            </a:r>
            <a:r>
              <a:rPr lang="fr-FR" dirty="0" err="1"/>
              <a:t>psychiatry</a:t>
            </a:r>
            <a:r>
              <a:rPr lang="fr-FR" dirty="0"/>
              <a:t>).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oneself</a:t>
            </a:r>
            <a:r>
              <a:rPr lang="fr-FR" dirty="0"/>
              <a:t> in </a:t>
            </a:r>
            <a:r>
              <a:rPr lang="en-GB" i="1" dirty="0"/>
              <a:t>The Strange Case of Dr Jekyll and Mr Hyde, Dracula, The Picture of Dorian </a:t>
            </a:r>
            <a:r>
              <a:rPr lang="en-GB" i="1" dirty="0" err="1"/>
              <a:t>Gray</a:t>
            </a:r>
            <a:r>
              <a:rPr lang="en-GB" dirty="0"/>
              <a:t>.</a:t>
            </a:r>
            <a:endParaRPr lang="fr-FR" dirty="0"/>
          </a:p>
          <a:p>
            <a:r>
              <a:rPr lang="fr-FR" dirty="0"/>
              <a:t>The double </a:t>
            </a:r>
            <a:r>
              <a:rPr lang="fr-FR" dirty="0" err="1"/>
              <a:t>inside</a:t>
            </a:r>
            <a:r>
              <a:rPr lang="fr-FR" dirty="0"/>
              <a:t> / the </a:t>
            </a:r>
            <a:r>
              <a:rPr lang="fr-FR" dirty="0" err="1"/>
              <a:t>foreign</a:t>
            </a:r>
            <a:r>
              <a:rPr lang="fr-FR" dirty="0"/>
              <a:t> double / the </a:t>
            </a:r>
            <a:r>
              <a:rPr lang="fr-FR" dirty="0" err="1"/>
              <a:t>artistic</a:t>
            </a:r>
            <a:r>
              <a:rPr lang="fr-FR" dirty="0"/>
              <a:t> double.</a:t>
            </a:r>
          </a:p>
          <a:p>
            <a:endParaRPr lang="fr-FR" dirty="0"/>
          </a:p>
          <a:p>
            <a:r>
              <a:rPr lang="fr-FR" dirty="0"/>
              <a:t>The self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threatened</a:t>
            </a:r>
            <a:r>
              <a:rPr lang="fr-FR" dirty="0"/>
              <a:t> by the </a:t>
            </a:r>
            <a:r>
              <a:rPr lang="fr-FR" dirty="0" err="1"/>
              <a:t>presence</a:t>
            </a:r>
            <a:r>
              <a:rPr lang="fr-FR" dirty="0"/>
              <a:t> of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dark</a:t>
            </a:r>
            <a:r>
              <a:rPr lang="fr-FR" dirty="0"/>
              <a:t> double and the </a:t>
            </a:r>
            <a:r>
              <a:rPr lang="fr-FR" dirty="0" err="1"/>
              <a:t>inner</a:t>
            </a:r>
            <a:r>
              <a:rPr lang="fr-FR" dirty="0"/>
              <a:t> double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deadly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29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AAB2B-0935-4553-BA0B-4D41C3B2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872"/>
          </a:xfrm>
        </p:spPr>
        <p:txBody>
          <a:bodyPr>
            <a:normAutofit fontScale="90000"/>
          </a:bodyPr>
          <a:lstStyle/>
          <a:p>
            <a:r>
              <a:rPr lang="en-GB" dirty="0"/>
              <a:t>“How they met themselves”, Dante Gabriel Rossetti, 1864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28F0702-16DD-4BE7-A5DF-279D19935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1956" y="1453830"/>
            <a:ext cx="3448088" cy="47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216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253</Words>
  <Application>Microsoft Office PowerPoint</Application>
  <PresentationFormat>Grand écran</PresentationFormat>
  <Paragraphs>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Victorian Monsters</vt:lpstr>
      <vt:lpstr>The mapping of the inside of man/woman</vt:lpstr>
      <vt:lpstr>Monstrosity and ambiguity</vt:lpstr>
      <vt:lpstr>The monster, a metaphor of the age</vt:lpstr>
      <vt:lpstr>The central figure of the double</vt:lpstr>
      <vt:lpstr>“How they met themselves”, Dante Gabriel Rossetti, 1864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 Monsters</dc:title>
  <dc:creator>Jean-Charles Perquin</dc:creator>
  <cp:lastModifiedBy>Jean-Charles Perquin</cp:lastModifiedBy>
  <cp:revision>6</cp:revision>
  <dcterms:created xsi:type="dcterms:W3CDTF">2019-04-18T07:02:23Z</dcterms:created>
  <dcterms:modified xsi:type="dcterms:W3CDTF">2019-04-18T07:55:34Z</dcterms:modified>
</cp:coreProperties>
</file>